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96" r:id="rId4"/>
    <p:sldId id="286" r:id="rId5"/>
    <p:sldId id="289" r:id="rId6"/>
    <p:sldId id="310" r:id="rId7"/>
    <p:sldId id="299" r:id="rId8"/>
    <p:sldId id="300" r:id="rId9"/>
    <p:sldId id="312" r:id="rId10"/>
    <p:sldId id="311" r:id="rId11"/>
    <p:sldId id="308" r:id="rId12"/>
    <p:sldId id="303" r:id="rId13"/>
    <p:sldId id="302" r:id="rId14"/>
    <p:sldId id="309" r:id="rId15"/>
    <p:sldId id="279" r:id="rId16"/>
    <p:sldId id="313" r:id="rId17"/>
    <p:sldId id="314" r:id="rId18"/>
    <p:sldId id="297" r:id="rId19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ir" initials="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EEE"/>
    <a:srgbClr val="2AA30D"/>
    <a:srgbClr val="961623"/>
    <a:srgbClr val="B21A28"/>
    <a:srgbClr val="B7401F"/>
    <a:srgbClr val="6F9F19"/>
    <a:srgbClr val="5E8815"/>
    <a:srgbClr val="FFE38B"/>
    <a:srgbClr val="C8D4B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2" autoAdjust="0"/>
    <p:restoredTop sz="94061" autoAdjust="0"/>
  </p:normalViewPr>
  <p:slideViewPr>
    <p:cSldViewPr snapToGrid="0">
      <p:cViewPr varScale="1">
        <p:scale>
          <a:sx n="106" d="100"/>
          <a:sy n="106" d="100"/>
        </p:scale>
        <p:origin x="74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6719F-4F1C-9547-9555-F2ABB18DAC6B}" type="doc">
      <dgm:prSet loTypeId="urn:microsoft.com/office/officeart/2005/8/layout/orgChart1" loCatId="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9FCA62D-0E39-7046-968E-14E00BA7088E}">
      <dgm:prSet phldrT="[Текст]" custT="1"/>
      <dgm:spPr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400" b="1" dirty="0" smtClean="0">
              <a:latin typeface="Times New Roman"/>
              <a:cs typeface="Times New Roman"/>
            </a:rPr>
            <a:t>Муниципальная программа поддержки предпринимательства</a:t>
          </a:r>
          <a:endParaRPr lang="ru-RU" sz="2400" b="1" dirty="0">
            <a:latin typeface="Times New Roman"/>
            <a:cs typeface="Times New Roman"/>
          </a:endParaRPr>
        </a:p>
      </dgm:t>
    </dgm:pt>
    <dgm:pt modelId="{CF474123-7D23-F54C-BB54-564099E090D8}" type="parTrans" cxnId="{78AB20F7-AF46-EC4F-AEC9-78FFF7A6A4E4}">
      <dgm:prSet/>
      <dgm:spPr/>
      <dgm:t>
        <a:bodyPr/>
        <a:lstStyle/>
        <a:p>
          <a:endParaRPr lang="ru-RU"/>
        </a:p>
      </dgm:t>
    </dgm:pt>
    <dgm:pt modelId="{58F36187-788F-7F43-8A4E-447A0421119F}" type="sibTrans" cxnId="{78AB20F7-AF46-EC4F-AEC9-78FFF7A6A4E4}">
      <dgm:prSet/>
      <dgm:spPr/>
      <dgm:t>
        <a:bodyPr/>
        <a:lstStyle/>
        <a:p>
          <a:endParaRPr lang="ru-RU"/>
        </a:p>
      </dgm:t>
    </dgm:pt>
    <dgm:pt modelId="{64F0AFDA-05FE-0F48-BDF2-65CE21D5D09F}">
      <dgm:prSet phldrT="[Текст]" custT="1"/>
      <dgm:spPr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latin typeface="Times New Roman"/>
              <a:cs typeface="Times New Roman"/>
            </a:rPr>
            <a:t>Аванс по лизингу</a:t>
          </a:r>
          <a:endParaRPr lang="ru-RU" sz="2000" b="1" dirty="0">
            <a:latin typeface="Times New Roman"/>
            <a:cs typeface="Times New Roman"/>
          </a:endParaRPr>
        </a:p>
      </dgm:t>
    </dgm:pt>
    <dgm:pt modelId="{71104607-DC71-B345-9BA1-115671A68E04}" type="parTrans" cxnId="{A930D754-1F8B-B344-8D7F-B74E7B00861E}">
      <dgm:prSet/>
      <dgm:spPr/>
      <dgm:t>
        <a:bodyPr/>
        <a:lstStyle/>
        <a:p>
          <a:endParaRPr lang="ru-RU"/>
        </a:p>
      </dgm:t>
    </dgm:pt>
    <dgm:pt modelId="{EF2F4F5F-1732-6A4C-BD41-F12DE5FAF920}" type="sibTrans" cxnId="{A930D754-1F8B-B344-8D7F-B74E7B00861E}">
      <dgm:prSet/>
      <dgm:spPr/>
      <dgm:t>
        <a:bodyPr/>
        <a:lstStyle/>
        <a:p>
          <a:endParaRPr lang="ru-RU"/>
        </a:p>
      </dgm:t>
    </dgm:pt>
    <dgm:pt modelId="{BEEE4914-74D0-DE48-839A-398FDC283CB3}">
      <dgm:prSet phldrT="[Текст]" custT="1"/>
      <dgm:spPr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latin typeface="Times New Roman"/>
              <a:cs typeface="Times New Roman"/>
            </a:rPr>
            <a:t>Приобретение оборудования</a:t>
          </a:r>
          <a:endParaRPr lang="ru-RU" sz="2000" b="1" dirty="0">
            <a:latin typeface="Times New Roman"/>
            <a:cs typeface="Times New Roman"/>
          </a:endParaRPr>
        </a:p>
      </dgm:t>
    </dgm:pt>
    <dgm:pt modelId="{3CF633E1-14C4-1C4E-A89C-C6908E5CAABA}" type="parTrans" cxnId="{54462B49-9F48-E84A-855B-725D1643FA9D}">
      <dgm:prSet/>
      <dgm:spPr/>
      <dgm:t>
        <a:bodyPr/>
        <a:lstStyle/>
        <a:p>
          <a:endParaRPr lang="ru-RU"/>
        </a:p>
      </dgm:t>
    </dgm:pt>
    <dgm:pt modelId="{CFCB3B91-E7C4-434A-B4A3-502963EDBEB3}" type="sibTrans" cxnId="{54462B49-9F48-E84A-855B-725D1643FA9D}">
      <dgm:prSet/>
      <dgm:spPr/>
      <dgm:t>
        <a:bodyPr/>
        <a:lstStyle/>
        <a:p>
          <a:endParaRPr lang="ru-RU"/>
        </a:p>
      </dgm:t>
    </dgm:pt>
    <dgm:pt modelId="{62D7CA64-8DCA-7446-A5AF-2F4B87E9D08F}">
      <dgm:prSet/>
      <dgm:spPr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b="1" dirty="0" smtClean="0">
              <a:latin typeface="Times New Roman"/>
              <a:cs typeface="Times New Roman"/>
            </a:rPr>
            <a:t>Социальное предпринимательство</a:t>
          </a:r>
          <a:endParaRPr lang="ru-RU" b="1" dirty="0">
            <a:latin typeface="Times New Roman"/>
            <a:cs typeface="Times New Roman"/>
          </a:endParaRPr>
        </a:p>
      </dgm:t>
    </dgm:pt>
    <dgm:pt modelId="{9E3E4BDD-CFD7-6A48-8CA6-26AA4607D459}" type="parTrans" cxnId="{89007BAF-858D-1F4C-8250-78CA05681E89}">
      <dgm:prSet/>
      <dgm:spPr/>
      <dgm:t>
        <a:bodyPr/>
        <a:lstStyle/>
        <a:p>
          <a:endParaRPr lang="ru-RU"/>
        </a:p>
      </dgm:t>
    </dgm:pt>
    <dgm:pt modelId="{CD919F90-49AF-4F42-ACBE-724BB985DD6E}" type="sibTrans" cxnId="{89007BAF-858D-1F4C-8250-78CA05681E89}">
      <dgm:prSet/>
      <dgm:spPr/>
      <dgm:t>
        <a:bodyPr/>
        <a:lstStyle/>
        <a:p>
          <a:endParaRPr lang="ru-RU"/>
        </a:p>
      </dgm:t>
    </dgm:pt>
    <dgm:pt modelId="{B72172FF-130F-F24B-9BF7-8C41802CEAD8}" type="pres">
      <dgm:prSet presAssocID="{2046719F-4F1C-9547-9555-F2ABB18DAC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F001AB-1928-4041-828C-C9B7FB81F317}" type="pres">
      <dgm:prSet presAssocID="{99FCA62D-0E39-7046-968E-14E00BA7088E}" presName="hierRoot1" presStyleCnt="0">
        <dgm:presLayoutVars>
          <dgm:hierBranch val="init"/>
        </dgm:presLayoutVars>
      </dgm:prSet>
      <dgm:spPr/>
    </dgm:pt>
    <dgm:pt modelId="{22961A78-DE63-6845-84D9-3D30C4EFFE24}" type="pres">
      <dgm:prSet presAssocID="{99FCA62D-0E39-7046-968E-14E00BA7088E}" presName="rootComposite1" presStyleCnt="0"/>
      <dgm:spPr/>
    </dgm:pt>
    <dgm:pt modelId="{452B2F71-A36C-654E-8DC6-4BF3091E5A78}" type="pres">
      <dgm:prSet presAssocID="{99FCA62D-0E39-7046-968E-14E00BA7088E}" presName="rootText1" presStyleLbl="node0" presStyleIdx="0" presStyleCnt="1" custScaleX="248827" custScaleY="1300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253721-9835-EA48-9948-653D8CA1B477}" type="pres">
      <dgm:prSet presAssocID="{99FCA62D-0E39-7046-968E-14E00BA7088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1E9D864-6B00-024A-8617-0BBF5E2F01E2}" type="pres">
      <dgm:prSet presAssocID="{99FCA62D-0E39-7046-968E-14E00BA7088E}" presName="hierChild2" presStyleCnt="0"/>
      <dgm:spPr/>
    </dgm:pt>
    <dgm:pt modelId="{76D61404-1B7E-AF45-B461-FBCFEBF47E0A}" type="pres">
      <dgm:prSet presAssocID="{71104607-DC71-B345-9BA1-115671A68E04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8B85ADA-3E45-D241-821B-B1B3494D15EB}" type="pres">
      <dgm:prSet presAssocID="{64F0AFDA-05FE-0F48-BDF2-65CE21D5D09F}" presName="hierRoot2" presStyleCnt="0">
        <dgm:presLayoutVars>
          <dgm:hierBranch val="init"/>
        </dgm:presLayoutVars>
      </dgm:prSet>
      <dgm:spPr/>
    </dgm:pt>
    <dgm:pt modelId="{6695294A-8C9C-CB4C-B2F7-558A910D8C2E}" type="pres">
      <dgm:prSet presAssocID="{64F0AFDA-05FE-0F48-BDF2-65CE21D5D09F}" presName="rootComposite" presStyleCnt="0"/>
      <dgm:spPr/>
    </dgm:pt>
    <dgm:pt modelId="{23D04B53-54D0-B34E-A6C8-05400AA6D46B}" type="pres">
      <dgm:prSet presAssocID="{64F0AFDA-05FE-0F48-BDF2-65CE21D5D09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B938E7-13CB-0140-87BB-CC229E7F22F5}" type="pres">
      <dgm:prSet presAssocID="{64F0AFDA-05FE-0F48-BDF2-65CE21D5D09F}" presName="rootConnector" presStyleLbl="node2" presStyleIdx="0" presStyleCnt="3"/>
      <dgm:spPr/>
      <dgm:t>
        <a:bodyPr/>
        <a:lstStyle/>
        <a:p>
          <a:endParaRPr lang="ru-RU"/>
        </a:p>
      </dgm:t>
    </dgm:pt>
    <dgm:pt modelId="{AF1DA8A4-8AFE-784B-A5C4-D8213D1652C8}" type="pres">
      <dgm:prSet presAssocID="{64F0AFDA-05FE-0F48-BDF2-65CE21D5D09F}" presName="hierChild4" presStyleCnt="0"/>
      <dgm:spPr/>
    </dgm:pt>
    <dgm:pt modelId="{96A20B46-20E3-6B4E-AE6D-2D33789B8C33}" type="pres">
      <dgm:prSet presAssocID="{64F0AFDA-05FE-0F48-BDF2-65CE21D5D09F}" presName="hierChild5" presStyleCnt="0"/>
      <dgm:spPr/>
    </dgm:pt>
    <dgm:pt modelId="{34BA6507-B6E9-2E4E-B38D-C31A46EA719D}" type="pres">
      <dgm:prSet presAssocID="{3CF633E1-14C4-1C4E-A89C-C6908E5CAAB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FF5DE9C6-E3DA-F24F-9089-7358CD7FD8A4}" type="pres">
      <dgm:prSet presAssocID="{BEEE4914-74D0-DE48-839A-398FDC283CB3}" presName="hierRoot2" presStyleCnt="0">
        <dgm:presLayoutVars>
          <dgm:hierBranch val="init"/>
        </dgm:presLayoutVars>
      </dgm:prSet>
      <dgm:spPr/>
    </dgm:pt>
    <dgm:pt modelId="{BA1E406C-6D1E-E847-A7F7-250B55F39D7D}" type="pres">
      <dgm:prSet presAssocID="{BEEE4914-74D0-DE48-839A-398FDC283CB3}" presName="rootComposite" presStyleCnt="0"/>
      <dgm:spPr/>
    </dgm:pt>
    <dgm:pt modelId="{BC87D781-BC7B-D14F-AD82-B11600E10E21}" type="pres">
      <dgm:prSet presAssocID="{BEEE4914-74D0-DE48-839A-398FDC283CB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E69055-7838-E94C-BB9F-F9EA6B243889}" type="pres">
      <dgm:prSet presAssocID="{BEEE4914-74D0-DE48-839A-398FDC283CB3}" presName="rootConnector" presStyleLbl="node2" presStyleIdx="1" presStyleCnt="3"/>
      <dgm:spPr/>
      <dgm:t>
        <a:bodyPr/>
        <a:lstStyle/>
        <a:p>
          <a:endParaRPr lang="ru-RU"/>
        </a:p>
      </dgm:t>
    </dgm:pt>
    <dgm:pt modelId="{19967ED8-F33C-5240-B1BF-159DBCC6E4C5}" type="pres">
      <dgm:prSet presAssocID="{BEEE4914-74D0-DE48-839A-398FDC283CB3}" presName="hierChild4" presStyleCnt="0"/>
      <dgm:spPr/>
    </dgm:pt>
    <dgm:pt modelId="{5EC43D39-19DC-764C-AED4-C062707C5A00}" type="pres">
      <dgm:prSet presAssocID="{BEEE4914-74D0-DE48-839A-398FDC283CB3}" presName="hierChild5" presStyleCnt="0"/>
      <dgm:spPr/>
    </dgm:pt>
    <dgm:pt modelId="{C62ED273-9CD5-1C4B-83F5-89A7E591F88A}" type="pres">
      <dgm:prSet presAssocID="{9E3E4BDD-CFD7-6A48-8CA6-26AA4607D45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0DE53C8-012A-8642-A0B9-AE3F244CFBB4}" type="pres">
      <dgm:prSet presAssocID="{62D7CA64-8DCA-7446-A5AF-2F4B87E9D08F}" presName="hierRoot2" presStyleCnt="0">
        <dgm:presLayoutVars>
          <dgm:hierBranch val="init"/>
        </dgm:presLayoutVars>
      </dgm:prSet>
      <dgm:spPr/>
    </dgm:pt>
    <dgm:pt modelId="{64228987-2511-F64F-804D-0A9A8495FB04}" type="pres">
      <dgm:prSet presAssocID="{62D7CA64-8DCA-7446-A5AF-2F4B87E9D08F}" presName="rootComposite" presStyleCnt="0"/>
      <dgm:spPr/>
    </dgm:pt>
    <dgm:pt modelId="{AE9D2854-4B77-1D47-ABB0-39D8994517AD}" type="pres">
      <dgm:prSet presAssocID="{62D7CA64-8DCA-7446-A5AF-2F4B87E9D0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EE3056-D4E6-7B44-92EA-1060CD6C1745}" type="pres">
      <dgm:prSet presAssocID="{62D7CA64-8DCA-7446-A5AF-2F4B87E9D08F}" presName="rootConnector" presStyleLbl="node2" presStyleIdx="2" presStyleCnt="3"/>
      <dgm:spPr/>
      <dgm:t>
        <a:bodyPr/>
        <a:lstStyle/>
        <a:p>
          <a:endParaRPr lang="ru-RU"/>
        </a:p>
      </dgm:t>
    </dgm:pt>
    <dgm:pt modelId="{DA045251-A1F3-5A40-B6D8-9250956D187B}" type="pres">
      <dgm:prSet presAssocID="{62D7CA64-8DCA-7446-A5AF-2F4B87E9D08F}" presName="hierChild4" presStyleCnt="0"/>
      <dgm:spPr/>
    </dgm:pt>
    <dgm:pt modelId="{2A8ED443-5580-4A4A-BF4E-76E3953E43A8}" type="pres">
      <dgm:prSet presAssocID="{62D7CA64-8DCA-7446-A5AF-2F4B87E9D08F}" presName="hierChild5" presStyleCnt="0"/>
      <dgm:spPr/>
    </dgm:pt>
    <dgm:pt modelId="{E5869164-3970-C947-A5AE-B76A498144A8}" type="pres">
      <dgm:prSet presAssocID="{99FCA62D-0E39-7046-968E-14E00BA7088E}" presName="hierChild3" presStyleCnt="0"/>
      <dgm:spPr/>
    </dgm:pt>
  </dgm:ptLst>
  <dgm:cxnLst>
    <dgm:cxn modelId="{896445DB-792A-D54B-90C6-4D52BA353CDD}" type="presOf" srcId="{99FCA62D-0E39-7046-968E-14E00BA7088E}" destId="{87253721-9835-EA48-9948-653D8CA1B477}" srcOrd="1" destOrd="0" presId="urn:microsoft.com/office/officeart/2005/8/layout/orgChart1"/>
    <dgm:cxn modelId="{C66BABF3-C22D-D548-92B2-C11F7B0A7CB9}" type="presOf" srcId="{3CF633E1-14C4-1C4E-A89C-C6908E5CAABA}" destId="{34BA6507-B6E9-2E4E-B38D-C31A46EA719D}" srcOrd="0" destOrd="0" presId="urn:microsoft.com/office/officeart/2005/8/layout/orgChart1"/>
    <dgm:cxn modelId="{5D2C5957-0548-204A-852F-1BA0731269FF}" type="presOf" srcId="{64F0AFDA-05FE-0F48-BDF2-65CE21D5D09F}" destId="{23D04B53-54D0-B34E-A6C8-05400AA6D46B}" srcOrd="0" destOrd="0" presId="urn:microsoft.com/office/officeart/2005/8/layout/orgChart1"/>
    <dgm:cxn modelId="{A930D754-1F8B-B344-8D7F-B74E7B00861E}" srcId="{99FCA62D-0E39-7046-968E-14E00BA7088E}" destId="{64F0AFDA-05FE-0F48-BDF2-65CE21D5D09F}" srcOrd="0" destOrd="0" parTransId="{71104607-DC71-B345-9BA1-115671A68E04}" sibTransId="{EF2F4F5F-1732-6A4C-BD41-F12DE5FAF920}"/>
    <dgm:cxn modelId="{5EE4E0FA-31E4-5F45-BBB5-52E7F7D110B2}" type="presOf" srcId="{71104607-DC71-B345-9BA1-115671A68E04}" destId="{76D61404-1B7E-AF45-B461-FBCFEBF47E0A}" srcOrd="0" destOrd="0" presId="urn:microsoft.com/office/officeart/2005/8/layout/orgChart1"/>
    <dgm:cxn modelId="{54462B49-9F48-E84A-855B-725D1643FA9D}" srcId="{99FCA62D-0E39-7046-968E-14E00BA7088E}" destId="{BEEE4914-74D0-DE48-839A-398FDC283CB3}" srcOrd="1" destOrd="0" parTransId="{3CF633E1-14C4-1C4E-A89C-C6908E5CAABA}" sibTransId="{CFCB3B91-E7C4-434A-B4A3-502963EDBEB3}"/>
    <dgm:cxn modelId="{A0FD0881-32D8-3444-9D1C-9D9E3DAA76D7}" type="presOf" srcId="{BEEE4914-74D0-DE48-839A-398FDC283CB3}" destId="{B1E69055-7838-E94C-BB9F-F9EA6B243889}" srcOrd="1" destOrd="0" presId="urn:microsoft.com/office/officeart/2005/8/layout/orgChart1"/>
    <dgm:cxn modelId="{780A7948-2E8F-8D41-8C5D-A3D72678611A}" type="presOf" srcId="{99FCA62D-0E39-7046-968E-14E00BA7088E}" destId="{452B2F71-A36C-654E-8DC6-4BF3091E5A78}" srcOrd="0" destOrd="0" presId="urn:microsoft.com/office/officeart/2005/8/layout/orgChart1"/>
    <dgm:cxn modelId="{56BB83D2-2CA3-394F-A308-FA332D8D7BDA}" type="presOf" srcId="{2046719F-4F1C-9547-9555-F2ABB18DAC6B}" destId="{B72172FF-130F-F24B-9BF7-8C41802CEAD8}" srcOrd="0" destOrd="0" presId="urn:microsoft.com/office/officeart/2005/8/layout/orgChart1"/>
    <dgm:cxn modelId="{889606D3-DDDD-7F4E-81BC-604BD9AD622E}" type="presOf" srcId="{BEEE4914-74D0-DE48-839A-398FDC283CB3}" destId="{BC87D781-BC7B-D14F-AD82-B11600E10E21}" srcOrd="0" destOrd="0" presId="urn:microsoft.com/office/officeart/2005/8/layout/orgChart1"/>
    <dgm:cxn modelId="{19A43AC8-343D-D24C-ACB1-7DDF99D6ADAB}" type="presOf" srcId="{9E3E4BDD-CFD7-6A48-8CA6-26AA4607D459}" destId="{C62ED273-9CD5-1C4B-83F5-89A7E591F88A}" srcOrd="0" destOrd="0" presId="urn:microsoft.com/office/officeart/2005/8/layout/orgChart1"/>
    <dgm:cxn modelId="{3EECDA30-CDEA-374F-B8F6-CB467BB591DE}" type="presOf" srcId="{62D7CA64-8DCA-7446-A5AF-2F4B87E9D08F}" destId="{AE9D2854-4B77-1D47-ABB0-39D8994517AD}" srcOrd="0" destOrd="0" presId="urn:microsoft.com/office/officeart/2005/8/layout/orgChart1"/>
    <dgm:cxn modelId="{89007BAF-858D-1F4C-8250-78CA05681E89}" srcId="{99FCA62D-0E39-7046-968E-14E00BA7088E}" destId="{62D7CA64-8DCA-7446-A5AF-2F4B87E9D08F}" srcOrd="2" destOrd="0" parTransId="{9E3E4BDD-CFD7-6A48-8CA6-26AA4607D459}" sibTransId="{CD919F90-49AF-4F42-ACBE-724BB985DD6E}"/>
    <dgm:cxn modelId="{9496A0E7-F0A6-9941-AF89-3913EBC9AF87}" type="presOf" srcId="{64F0AFDA-05FE-0F48-BDF2-65CE21D5D09F}" destId="{5DB938E7-13CB-0140-87BB-CC229E7F22F5}" srcOrd="1" destOrd="0" presId="urn:microsoft.com/office/officeart/2005/8/layout/orgChart1"/>
    <dgm:cxn modelId="{78AB20F7-AF46-EC4F-AEC9-78FFF7A6A4E4}" srcId="{2046719F-4F1C-9547-9555-F2ABB18DAC6B}" destId="{99FCA62D-0E39-7046-968E-14E00BA7088E}" srcOrd="0" destOrd="0" parTransId="{CF474123-7D23-F54C-BB54-564099E090D8}" sibTransId="{58F36187-788F-7F43-8A4E-447A0421119F}"/>
    <dgm:cxn modelId="{56E67466-74DB-B641-99AA-8C09032CE10F}" type="presOf" srcId="{62D7CA64-8DCA-7446-A5AF-2F4B87E9D08F}" destId="{A6EE3056-D4E6-7B44-92EA-1060CD6C1745}" srcOrd="1" destOrd="0" presId="urn:microsoft.com/office/officeart/2005/8/layout/orgChart1"/>
    <dgm:cxn modelId="{7F441B70-1B65-7749-8ACA-193C41905492}" type="presParOf" srcId="{B72172FF-130F-F24B-9BF7-8C41802CEAD8}" destId="{56F001AB-1928-4041-828C-C9B7FB81F317}" srcOrd="0" destOrd="0" presId="urn:microsoft.com/office/officeart/2005/8/layout/orgChart1"/>
    <dgm:cxn modelId="{DD9C99CF-0FC6-474F-8310-08EDF9BA6891}" type="presParOf" srcId="{56F001AB-1928-4041-828C-C9B7FB81F317}" destId="{22961A78-DE63-6845-84D9-3D30C4EFFE24}" srcOrd="0" destOrd="0" presId="urn:microsoft.com/office/officeart/2005/8/layout/orgChart1"/>
    <dgm:cxn modelId="{2F725F6F-9CF4-4F43-A6D2-928E2E87983D}" type="presParOf" srcId="{22961A78-DE63-6845-84D9-3D30C4EFFE24}" destId="{452B2F71-A36C-654E-8DC6-4BF3091E5A78}" srcOrd="0" destOrd="0" presId="urn:microsoft.com/office/officeart/2005/8/layout/orgChart1"/>
    <dgm:cxn modelId="{9C21B57F-6531-2C48-B0AF-0B655F0304E6}" type="presParOf" srcId="{22961A78-DE63-6845-84D9-3D30C4EFFE24}" destId="{87253721-9835-EA48-9948-653D8CA1B477}" srcOrd="1" destOrd="0" presId="urn:microsoft.com/office/officeart/2005/8/layout/orgChart1"/>
    <dgm:cxn modelId="{AA29C116-F9CA-D946-960D-F44928DDDA72}" type="presParOf" srcId="{56F001AB-1928-4041-828C-C9B7FB81F317}" destId="{21E9D864-6B00-024A-8617-0BBF5E2F01E2}" srcOrd="1" destOrd="0" presId="urn:microsoft.com/office/officeart/2005/8/layout/orgChart1"/>
    <dgm:cxn modelId="{F138B4B0-DBBE-F542-A23B-EA60475A244D}" type="presParOf" srcId="{21E9D864-6B00-024A-8617-0BBF5E2F01E2}" destId="{76D61404-1B7E-AF45-B461-FBCFEBF47E0A}" srcOrd="0" destOrd="0" presId="urn:microsoft.com/office/officeart/2005/8/layout/orgChart1"/>
    <dgm:cxn modelId="{B34B6FA5-2AA5-284E-82C6-86E2B294D59C}" type="presParOf" srcId="{21E9D864-6B00-024A-8617-0BBF5E2F01E2}" destId="{28B85ADA-3E45-D241-821B-B1B3494D15EB}" srcOrd="1" destOrd="0" presId="urn:microsoft.com/office/officeart/2005/8/layout/orgChart1"/>
    <dgm:cxn modelId="{D2E63F6D-02F6-9848-8F07-3360D7683E54}" type="presParOf" srcId="{28B85ADA-3E45-D241-821B-B1B3494D15EB}" destId="{6695294A-8C9C-CB4C-B2F7-558A910D8C2E}" srcOrd="0" destOrd="0" presId="urn:microsoft.com/office/officeart/2005/8/layout/orgChart1"/>
    <dgm:cxn modelId="{1E7D0888-76F4-0A4D-B86D-02DFCB45289B}" type="presParOf" srcId="{6695294A-8C9C-CB4C-B2F7-558A910D8C2E}" destId="{23D04B53-54D0-B34E-A6C8-05400AA6D46B}" srcOrd="0" destOrd="0" presId="urn:microsoft.com/office/officeart/2005/8/layout/orgChart1"/>
    <dgm:cxn modelId="{62E4CA3A-EC4C-5A4E-A657-EBC122B85466}" type="presParOf" srcId="{6695294A-8C9C-CB4C-B2F7-558A910D8C2E}" destId="{5DB938E7-13CB-0140-87BB-CC229E7F22F5}" srcOrd="1" destOrd="0" presId="urn:microsoft.com/office/officeart/2005/8/layout/orgChart1"/>
    <dgm:cxn modelId="{80C7AB54-12DE-4B46-A494-CFAA0ADE4E81}" type="presParOf" srcId="{28B85ADA-3E45-D241-821B-B1B3494D15EB}" destId="{AF1DA8A4-8AFE-784B-A5C4-D8213D1652C8}" srcOrd="1" destOrd="0" presId="urn:microsoft.com/office/officeart/2005/8/layout/orgChart1"/>
    <dgm:cxn modelId="{DD0C9B00-3F21-D943-9328-090C675B2968}" type="presParOf" srcId="{28B85ADA-3E45-D241-821B-B1B3494D15EB}" destId="{96A20B46-20E3-6B4E-AE6D-2D33789B8C33}" srcOrd="2" destOrd="0" presId="urn:microsoft.com/office/officeart/2005/8/layout/orgChart1"/>
    <dgm:cxn modelId="{E85A6754-E5F0-AC43-B08B-DC335CD36D7A}" type="presParOf" srcId="{21E9D864-6B00-024A-8617-0BBF5E2F01E2}" destId="{34BA6507-B6E9-2E4E-B38D-C31A46EA719D}" srcOrd="2" destOrd="0" presId="urn:microsoft.com/office/officeart/2005/8/layout/orgChart1"/>
    <dgm:cxn modelId="{C9AB9548-F991-CC4F-B05A-C33856CE0D9A}" type="presParOf" srcId="{21E9D864-6B00-024A-8617-0BBF5E2F01E2}" destId="{FF5DE9C6-E3DA-F24F-9089-7358CD7FD8A4}" srcOrd="3" destOrd="0" presId="urn:microsoft.com/office/officeart/2005/8/layout/orgChart1"/>
    <dgm:cxn modelId="{39A6104B-FE5A-A341-A400-47EFCEE2449A}" type="presParOf" srcId="{FF5DE9C6-E3DA-F24F-9089-7358CD7FD8A4}" destId="{BA1E406C-6D1E-E847-A7F7-250B55F39D7D}" srcOrd="0" destOrd="0" presId="urn:microsoft.com/office/officeart/2005/8/layout/orgChart1"/>
    <dgm:cxn modelId="{E48EB0C5-DD76-0C4A-BDCA-B0E64A7A4BEE}" type="presParOf" srcId="{BA1E406C-6D1E-E847-A7F7-250B55F39D7D}" destId="{BC87D781-BC7B-D14F-AD82-B11600E10E21}" srcOrd="0" destOrd="0" presId="urn:microsoft.com/office/officeart/2005/8/layout/orgChart1"/>
    <dgm:cxn modelId="{E96AA52A-B43D-7049-A0D2-9729E9ECC784}" type="presParOf" srcId="{BA1E406C-6D1E-E847-A7F7-250B55F39D7D}" destId="{B1E69055-7838-E94C-BB9F-F9EA6B243889}" srcOrd="1" destOrd="0" presId="urn:microsoft.com/office/officeart/2005/8/layout/orgChart1"/>
    <dgm:cxn modelId="{94593A4F-7101-FC49-B0A2-0F36DF573455}" type="presParOf" srcId="{FF5DE9C6-E3DA-F24F-9089-7358CD7FD8A4}" destId="{19967ED8-F33C-5240-B1BF-159DBCC6E4C5}" srcOrd="1" destOrd="0" presId="urn:microsoft.com/office/officeart/2005/8/layout/orgChart1"/>
    <dgm:cxn modelId="{5B452D99-66C1-2E4D-81D7-0DBD3B420559}" type="presParOf" srcId="{FF5DE9C6-E3DA-F24F-9089-7358CD7FD8A4}" destId="{5EC43D39-19DC-764C-AED4-C062707C5A00}" srcOrd="2" destOrd="0" presId="urn:microsoft.com/office/officeart/2005/8/layout/orgChart1"/>
    <dgm:cxn modelId="{4FC9F890-4769-FB4B-8B2C-8F1CA90CE1DE}" type="presParOf" srcId="{21E9D864-6B00-024A-8617-0BBF5E2F01E2}" destId="{C62ED273-9CD5-1C4B-83F5-89A7E591F88A}" srcOrd="4" destOrd="0" presId="urn:microsoft.com/office/officeart/2005/8/layout/orgChart1"/>
    <dgm:cxn modelId="{E46FF88C-468A-FD4A-8554-07AF09F116E3}" type="presParOf" srcId="{21E9D864-6B00-024A-8617-0BBF5E2F01E2}" destId="{F0DE53C8-012A-8642-A0B9-AE3F244CFBB4}" srcOrd="5" destOrd="0" presId="urn:microsoft.com/office/officeart/2005/8/layout/orgChart1"/>
    <dgm:cxn modelId="{FA385A17-ECA2-3C4A-BBF2-A6192E710BB4}" type="presParOf" srcId="{F0DE53C8-012A-8642-A0B9-AE3F244CFBB4}" destId="{64228987-2511-F64F-804D-0A9A8495FB04}" srcOrd="0" destOrd="0" presId="urn:microsoft.com/office/officeart/2005/8/layout/orgChart1"/>
    <dgm:cxn modelId="{01272930-BD8D-AC41-9F00-6BAA0A994DDD}" type="presParOf" srcId="{64228987-2511-F64F-804D-0A9A8495FB04}" destId="{AE9D2854-4B77-1D47-ABB0-39D8994517AD}" srcOrd="0" destOrd="0" presId="urn:microsoft.com/office/officeart/2005/8/layout/orgChart1"/>
    <dgm:cxn modelId="{A98F64A1-A6F0-6F48-ADAE-2D0D977EC7F0}" type="presParOf" srcId="{64228987-2511-F64F-804D-0A9A8495FB04}" destId="{A6EE3056-D4E6-7B44-92EA-1060CD6C1745}" srcOrd="1" destOrd="0" presId="urn:microsoft.com/office/officeart/2005/8/layout/orgChart1"/>
    <dgm:cxn modelId="{1C6CEE8E-C7A7-D24B-898C-F709CF901E77}" type="presParOf" srcId="{F0DE53C8-012A-8642-A0B9-AE3F244CFBB4}" destId="{DA045251-A1F3-5A40-B6D8-9250956D187B}" srcOrd="1" destOrd="0" presId="urn:microsoft.com/office/officeart/2005/8/layout/orgChart1"/>
    <dgm:cxn modelId="{E202EE04-E4F8-8446-875A-BA0E50E7BD77}" type="presParOf" srcId="{F0DE53C8-012A-8642-A0B9-AE3F244CFBB4}" destId="{2A8ED443-5580-4A4A-BF4E-76E3953E43A8}" srcOrd="2" destOrd="0" presId="urn:microsoft.com/office/officeart/2005/8/layout/orgChart1"/>
    <dgm:cxn modelId="{D3C34F09-3212-BB4B-BEDB-C3FB54BBD5CB}" type="presParOf" srcId="{56F001AB-1928-4041-828C-C9B7FB81F317}" destId="{E5869164-3970-C947-A5AE-B76A498144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184FC-D400-4884-994B-3FB202DF3913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46D7E67-D56C-4CC2-BC2E-651B2C621CDC}">
      <dgm:prSet custT="1"/>
      <dgm:spPr/>
      <dgm:t>
        <a:bodyPr/>
        <a:lstStyle/>
        <a:p>
          <a:pPr rtl="0"/>
          <a:r>
            <a:rPr lang="ru-RU" sz="2800" dirty="0" smtClean="0">
              <a:latin typeface="Times New Roman"/>
              <a:cs typeface="Times New Roman"/>
            </a:rPr>
            <a:t>Областная программа развития – более 50 млн. руб.</a:t>
          </a:r>
          <a:endParaRPr lang="ru-RU" sz="2800" dirty="0">
            <a:latin typeface="Times New Roman"/>
            <a:cs typeface="Times New Roman"/>
          </a:endParaRPr>
        </a:p>
      </dgm:t>
    </dgm:pt>
    <dgm:pt modelId="{1BAB4F23-592A-4F2D-8C2A-E081A915B1B3}" type="parTrans" cxnId="{1362EFBF-E88D-47B5-876A-2917DB1C1DD0}">
      <dgm:prSet/>
      <dgm:spPr/>
      <dgm:t>
        <a:bodyPr/>
        <a:lstStyle/>
        <a:p>
          <a:endParaRPr lang="ru-RU"/>
        </a:p>
      </dgm:t>
    </dgm:pt>
    <dgm:pt modelId="{F31A34F9-73F8-4B28-9BE5-3B3488568233}" type="sibTrans" cxnId="{1362EFBF-E88D-47B5-876A-2917DB1C1DD0}">
      <dgm:prSet/>
      <dgm:spPr/>
      <dgm:t>
        <a:bodyPr/>
        <a:lstStyle/>
        <a:p>
          <a:endParaRPr lang="ru-RU"/>
        </a:p>
      </dgm:t>
    </dgm:pt>
    <dgm:pt modelId="{8B8FA770-CB5B-4B54-B1C4-33ADD537B93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rtl="0"/>
          <a:r>
            <a:rPr lang="ru-RU" sz="2800" dirty="0" smtClean="0">
              <a:latin typeface="Times New Roman"/>
              <a:cs typeface="Times New Roman"/>
            </a:rPr>
            <a:t>Муниципальный бюджет – 6 млн. руб.</a:t>
          </a:r>
          <a:endParaRPr lang="ru-RU" sz="2800" dirty="0">
            <a:latin typeface="Times New Roman"/>
            <a:cs typeface="Times New Roman"/>
          </a:endParaRPr>
        </a:p>
      </dgm:t>
    </dgm:pt>
    <dgm:pt modelId="{E763891B-52E1-4C19-B993-EAB06D784860}" type="sibTrans" cxnId="{E77CB5BD-3DBD-4FC3-AECF-320920BD43FB}">
      <dgm:prSet/>
      <dgm:spPr/>
      <dgm:t>
        <a:bodyPr/>
        <a:lstStyle/>
        <a:p>
          <a:endParaRPr lang="ru-RU"/>
        </a:p>
      </dgm:t>
    </dgm:pt>
    <dgm:pt modelId="{A0069277-9959-49A4-8553-AA7CCD9A18D4}" type="parTrans" cxnId="{E77CB5BD-3DBD-4FC3-AECF-320920BD43FB}">
      <dgm:prSet/>
      <dgm:spPr/>
      <dgm:t>
        <a:bodyPr/>
        <a:lstStyle/>
        <a:p>
          <a:endParaRPr lang="ru-RU"/>
        </a:p>
      </dgm:t>
    </dgm:pt>
    <dgm:pt modelId="{7C574BFF-07C9-4C86-A7F4-C891C9770698}">
      <dgm:prSet custT="1"/>
      <dgm:spPr/>
      <dgm:t>
        <a:bodyPr/>
        <a:lstStyle/>
        <a:p>
          <a:pPr rtl="0"/>
          <a:r>
            <a:rPr lang="ru-RU" sz="2800" dirty="0" smtClean="0">
              <a:latin typeface="Times New Roman"/>
              <a:cs typeface="Times New Roman"/>
            </a:rPr>
            <a:t>Областной и федеральный бюджет – 40 млн. руб.</a:t>
          </a:r>
          <a:endParaRPr lang="ru-RU" sz="2800" dirty="0">
            <a:latin typeface="Times New Roman"/>
            <a:cs typeface="Times New Roman"/>
          </a:endParaRPr>
        </a:p>
      </dgm:t>
    </dgm:pt>
    <dgm:pt modelId="{E7CFAB34-910D-487C-B6D6-79941CE8C260}" type="parTrans" cxnId="{FDA8DBAA-04DF-4525-A82C-5276C750B484}">
      <dgm:prSet/>
      <dgm:spPr/>
      <dgm:t>
        <a:bodyPr/>
        <a:lstStyle/>
        <a:p>
          <a:endParaRPr lang="ru-RU"/>
        </a:p>
      </dgm:t>
    </dgm:pt>
    <dgm:pt modelId="{B6E781BA-74F5-445E-ABC0-56ADE12DB524}" type="sibTrans" cxnId="{FDA8DBAA-04DF-4525-A82C-5276C750B484}">
      <dgm:prSet/>
      <dgm:spPr/>
      <dgm:t>
        <a:bodyPr/>
        <a:lstStyle/>
        <a:p>
          <a:endParaRPr lang="ru-RU"/>
        </a:p>
      </dgm:t>
    </dgm:pt>
    <dgm:pt modelId="{82CDAE32-CD07-41B1-9F72-BB04E84536B0}" type="pres">
      <dgm:prSet presAssocID="{7F9184FC-D400-4884-994B-3FB202DF39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F4F57-952D-4165-95AE-B3742FD70983}" type="pres">
      <dgm:prSet presAssocID="{8B8FA770-CB5B-4B54-B1C4-33ADD537B937}" presName="parentText" presStyleLbl="node1" presStyleIdx="0" presStyleCnt="3" custScaleY="130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29A79-1049-4AA5-BF25-BEC8259E9EF1}" type="pres">
      <dgm:prSet presAssocID="{E763891B-52E1-4C19-B993-EAB06D784860}" presName="spacer" presStyleCnt="0"/>
      <dgm:spPr/>
      <dgm:t>
        <a:bodyPr/>
        <a:lstStyle/>
        <a:p>
          <a:endParaRPr lang="ru-RU"/>
        </a:p>
      </dgm:t>
    </dgm:pt>
    <dgm:pt modelId="{CEF363B7-B28B-4E1C-909F-810C3BC83441}" type="pres">
      <dgm:prSet presAssocID="{7C574BFF-07C9-4C86-A7F4-C891C9770698}" presName="parentText" presStyleLbl="node1" presStyleIdx="1" presStyleCnt="3" custScaleY="1322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67BB1-B498-4F14-8206-FBAF9A6EBE2B}" type="pres">
      <dgm:prSet presAssocID="{B6E781BA-74F5-445E-ABC0-56ADE12DB524}" presName="spacer" presStyleCnt="0"/>
      <dgm:spPr/>
    </dgm:pt>
    <dgm:pt modelId="{1A54DB42-F817-4174-80C7-D7ACAA1A1C52}" type="pres">
      <dgm:prSet presAssocID="{A46D7E67-D56C-4CC2-BC2E-651B2C621CDC}" presName="parentText" presStyleLbl="node1" presStyleIdx="2" presStyleCnt="3" custScaleY="1305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A8DBAA-04DF-4525-A82C-5276C750B484}" srcId="{7F9184FC-D400-4884-994B-3FB202DF3913}" destId="{7C574BFF-07C9-4C86-A7F4-C891C9770698}" srcOrd="1" destOrd="0" parTransId="{E7CFAB34-910D-487C-B6D6-79941CE8C260}" sibTransId="{B6E781BA-74F5-445E-ABC0-56ADE12DB524}"/>
    <dgm:cxn modelId="{E77CB5BD-3DBD-4FC3-AECF-320920BD43FB}" srcId="{7F9184FC-D400-4884-994B-3FB202DF3913}" destId="{8B8FA770-CB5B-4B54-B1C4-33ADD537B937}" srcOrd="0" destOrd="0" parTransId="{A0069277-9959-49A4-8553-AA7CCD9A18D4}" sibTransId="{E763891B-52E1-4C19-B993-EAB06D784860}"/>
    <dgm:cxn modelId="{945972D9-9A2A-0942-A241-2A9B99EA5864}" type="presOf" srcId="{A46D7E67-D56C-4CC2-BC2E-651B2C621CDC}" destId="{1A54DB42-F817-4174-80C7-D7ACAA1A1C52}" srcOrd="0" destOrd="0" presId="urn:microsoft.com/office/officeart/2005/8/layout/vList2"/>
    <dgm:cxn modelId="{5A69BBD4-6F06-0E4A-A1D8-BB6CAB2ED9DC}" type="presOf" srcId="{7F9184FC-D400-4884-994B-3FB202DF3913}" destId="{82CDAE32-CD07-41B1-9F72-BB04E84536B0}" srcOrd="0" destOrd="0" presId="urn:microsoft.com/office/officeart/2005/8/layout/vList2"/>
    <dgm:cxn modelId="{A4A16232-6F15-7A4F-A6C3-B53C3F1E88FA}" type="presOf" srcId="{8B8FA770-CB5B-4B54-B1C4-33ADD537B937}" destId="{9F9F4F57-952D-4165-95AE-B3742FD70983}" srcOrd="0" destOrd="0" presId="urn:microsoft.com/office/officeart/2005/8/layout/vList2"/>
    <dgm:cxn modelId="{6BBFFFF5-7EB8-F54B-AFA3-C05380ADC2AF}" type="presOf" srcId="{7C574BFF-07C9-4C86-A7F4-C891C9770698}" destId="{CEF363B7-B28B-4E1C-909F-810C3BC83441}" srcOrd="0" destOrd="0" presId="urn:microsoft.com/office/officeart/2005/8/layout/vList2"/>
    <dgm:cxn modelId="{1362EFBF-E88D-47B5-876A-2917DB1C1DD0}" srcId="{7F9184FC-D400-4884-994B-3FB202DF3913}" destId="{A46D7E67-D56C-4CC2-BC2E-651B2C621CDC}" srcOrd="2" destOrd="0" parTransId="{1BAB4F23-592A-4F2D-8C2A-E081A915B1B3}" sibTransId="{F31A34F9-73F8-4B28-9BE5-3B3488568233}"/>
    <dgm:cxn modelId="{9CD6EFFD-6572-E342-A0C7-0F5B73DDAD35}" type="presParOf" srcId="{82CDAE32-CD07-41B1-9F72-BB04E84536B0}" destId="{9F9F4F57-952D-4165-95AE-B3742FD70983}" srcOrd="0" destOrd="0" presId="urn:microsoft.com/office/officeart/2005/8/layout/vList2"/>
    <dgm:cxn modelId="{35FA8802-9C0B-884D-A6A1-1EB64A207746}" type="presParOf" srcId="{82CDAE32-CD07-41B1-9F72-BB04E84536B0}" destId="{89A29A79-1049-4AA5-BF25-BEC8259E9EF1}" srcOrd="1" destOrd="0" presId="urn:microsoft.com/office/officeart/2005/8/layout/vList2"/>
    <dgm:cxn modelId="{76F73CD6-A79A-EB40-A04C-6D937D59AD15}" type="presParOf" srcId="{82CDAE32-CD07-41B1-9F72-BB04E84536B0}" destId="{CEF363B7-B28B-4E1C-909F-810C3BC83441}" srcOrd="2" destOrd="0" presId="urn:microsoft.com/office/officeart/2005/8/layout/vList2"/>
    <dgm:cxn modelId="{B4023031-BA30-6946-B459-F25CC1B079E6}" type="presParOf" srcId="{82CDAE32-CD07-41B1-9F72-BB04E84536B0}" destId="{51B67BB1-B498-4F14-8206-FBAF9A6EBE2B}" srcOrd="3" destOrd="0" presId="urn:microsoft.com/office/officeart/2005/8/layout/vList2"/>
    <dgm:cxn modelId="{34A0C0E9-00F5-424D-9937-07833BBDE9A5}" type="presParOf" srcId="{82CDAE32-CD07-41B1-9F72-BB04E84536B0}" destId="{1A54DB42-F817-4174-80C7-D7ACAA1A1C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2B96B8-3462-3342-914F-A0D59887CECA}" type="doc">
      <dgm:prSet loTypeId="urn:microsoft.com/office/officeart/2005/8/layout/vList3" loCatId="" qsTypeId="urn:microsoft.com/office/officeart/2005/8/quickstyle/simple1" qsCatId="simple" csTypeId="urn:microsoft.com/office/officeart/2005/8/colors/accent0_1" csCatId="mainScheme" phldr="1"/>
      <dgm:spPr/>
    </dgm:pt>
    <dgm:pt modelId="{3598313B-BBCE-4D4C-A38E-C6BECACF6CFA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Правовое обеспечение деятельности предпринимателей</a:t>
          </a:r>
          <a:endParaRPr lang="ru-RU" dirty="0">
            <a:latin typeface="Times New Roman"/>
            <a:cs typeface="Times New Roman"/>
          </a:endParaRPr>
        </a:p>
      </dgm:t>
    </dgm:pt>
    <dgm:pt modelId="{2D21A29C-FEE0-5140-A6E3-A859E50A7C1D}" type="parTrans" cxnId="{0E92D62A-54E6-9148-83BA-5D4C2180148A}">
      <dgm:prSet/>
      <dgm:spPr/>
      <dgm:t>
        <a:bodyPr/>
        <a:lstStyle/>
        <a:p>
          <a:endParaRPr lang="ru-RU"/>
        </a:p>
      </dgm:t>
    </dgm:pt>
    <dgm:pt modelId="{2CDA914B-AF36-B346-B0EB-DF43271AAD5A}" type="sibTrans" cxnId="{0E92D62A-54E6-9148-83BA-5D4C2180148A}">
      <dgm:prSet/>
      <dgm:spPr/>
      <dgm:t>
        <a:bodyPr/>
        <a:lstStyle/>
        <a:p>
          <a:endParaRPr lang="ru-RU"/>
        </a:p>
      </dgm:t>
    </dgm:pt>
    <dgm:pt modelId="{4AC87235-68C7-7045-9209-3BB87703F85E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Услуги кредитно-финансовой деятельности</a:t>
          </a:r>
          <a:endParaRPr lang="ru-RU" dirty="0">
            <a:latin typeface="Times New Roman"/>
            <a:cs typeface="Times New Roman"/>
          </a:endParaRPr>
        </a:p>
      </dgm:t>
    </dgm:pt>
    <dgm:pt modelId="{8C1CC2BB-A773-C44E-8015-6708D7B63CF1}" type="parTrans" cxnId="{EB8B5A49-F0DA-BF45-B03D-95D585AD4E3C}">
      <dgm:prSet/>
      <dgm:spPr/>
      <dgm:t>
        <a:bodyPr/>
        <a:lstStyle/>
        <a:p>
          <a:endParaRPr lang="ru-RU"/>
        </a:p>
      </dgm:t>
    </dgm:pt>
    <dgm:pt modelId="{8D8031BC-33F8-674E-8C4F-1D401D7BEE38}" type="sibTrans" cxnId="{EB8B5A49-F0DA-BF45-B03D-95D585AD4E3C}">
      <dgm:prSet/>
      <dgm:spPr/>
      <dgm:t>
        <a:bodyPr/>
        <a:lstStyle/>
        <a:p>
          <a:endParaRPr lang="ru-RU"/>
        </a:p>
      </dgm:t>
    </dgm:pt>
    <dgm:pt modelId="{022B413C-4BB2-E549-AC6C-3E9BC282C96F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Оформление и удостоверение сертификатов происхождения товаров</a:t>
          </a:r>
          <a:endParaRPr lang="ru-RU" dirty="0">
            <a:latin typeface="Times New Roman"/>
            <a:cs typeface="Times New Roman"/>
          </a:endParaRPr>
        </a:p>
      </dgm:t>
    </dgm:pt>
    <dgm:pt modelId="{078E7F58-84A5-A645-B7A9-6D177761A01F}" type="parTrans" cxnId="{16DA6A3F-2315-B84F-98C5-4E4DD3D4F9DE}">
      <dgm:prSet/>
      <dgm:spPr/>
      <dgm:t>
        <a:bodyPr/>
        <a:lstStyle/>
        <a:p>
          <a:endParaRPr lang="ru-RU"/>
        </a:p>
      </dgm:t>
    </dgm:pt>
    <dgm:pt modelId="{6B28C47A-ED0D-9D41-9433-60154D0F09E1}" type="sibTrans" cxnId="{16DA6A3F-2315-B84F-98C5-4E4DD3D4F9DE}">
      <dgm:prSet/>
      <dgm:spPr/>
      <dgm:t>
        <a:bodyPr/>
        <a:lstStyle/>
        <a:p>
          <a:endParaRPr lang="ru-RU"/>
        </a:p>
      </dgm:t>
    </dgm:pt>
    <dgm:pt modelId="{133B6A3A-729F-CF41-B675-0261D94AA120}">
      <dgm:prSet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Проведение товарной экспертизы</a:t>
          </a:r>
          <a:endParaRPr lang="ru-RU" dirty="0">
            <a:latin typeface="Times New Roman"/>
            <a:cs typeface="Times New Roman"/>
          </a:endParaRPr>
        </a:p>
      </dgm:t>
    </dgm:pt>
    <dgm:pt modelId="{6C65D120-725C-3C44-8855-E43FEBCE323F}" type="parTrans" cxnId="{0528D120-16A1-6F46-A90E-318C74D59CBC}">
      <dgm:prSet/>
      <dgm:spPr/>
      <dgm:t>
        <a:bodyPr/>
        <a:lstStyle/>
        <a:p>
          <a:endParaRPr lang="ru-RU"/>
        </a:p>
      </dgm:t>
    </dgm:pt>
    <dgm:pt modelId="{1BF637E1-4680-1945-84CA-5F82723DD614}" type="sibTrans" cxnId="{0528D120-16A1-6F46-A90E-318C74D59CBC}">
      <dgm:prSet/>
      <dgm:spPr/>
      <dgm:t>
        <a:bodyPr/>
        <a:lstStyle/>
        <a:p>
          <a:endParaRPr lang="ru-RU"/>
        </a:p>
      </dgm:t>
    </dgm:pt>
    <dgm:pt modelId="{127A2BDA-A4F5-AF43-952C-78B3881B120E}">
      <dgm:prSet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Оценка оборудования, бизнеса, всех видов недвижимости</a:t>
          </a:r>
          <a:endParaRPr lang="ru-RU" dirty="0">
            <a:latin typeface="Times New Roman"/>
            <a:cs typeface="Times New Roman"/>
          </a:endParaRPr>
        </a:p>
      </dgm:t>
    </dgm:pt>
    <dgm:pt modelId="{C7BF21A4-D308-5B44-BBD7-61E982A70AF0}" type="parTrans" cxnId="{05F5F151-151C-6441-90FB-03838F580221}">
      <dgm:prSet/>
      <dgm:spPr/>
      <dgm:t>
        <a:bodyPr/>
        <a:lstStyle/>
        <a:p>
          <a:endParaRPr lang="ru-RU"/>
        </a:p>
      </dgm:t>
    </dgm:pt>
    <dgm:pt modelId="{85A885CD-C64E-7F4C-8FD5-F415FB590DBD}" type="sibTrans" cxnId="{05F5F151-151C-6441-90FB-03838F580221}">
      <dgm:prSet/>
      <dgm:spPr/>
      <dgm:t>
        <a:bodyPr/>
        <a:lstStyle/>
        <a:p>
          <a:endParaRPr lang="ru-RU"/>
        </a:p>
      </dgm:t>
    </dgm:pt>
    <dgm:pt modelId="{7C58EDBB-B0F6-3249-8157-A15C1FAF8A92}" type="pres">
      <dgm:prSet presAssocID="{142B96B8-3462-3342-914F-A0D59887CECA}" presName="linearFlow" presStyleCnt="0">
        <dgm:presLayoutVars>
          <dgm:dir/>
          <dgm:resizeHandles val="exact"/>
        </dgm:presLayoutVars>
      </dgm:prSet>
      <dgm:spPr/>
    </dgm:pt>
    <dgm:pt modelId="{F31FF9B3-4836-E14A-BF42-1F390E12990D}" type="pres">
      <dgm:prSet presAssocID="{3598313B-BBCE-4D4C-A38E-C6BECACF6CFA}" presName="composite" presStyleCnt="0"/>
      <dgm:spPr/>
    </dgm:pt>
    <dgm:pt modelId="{A5EA2664-C340-354F-B1B1-9C8D2C40A7AF}" type="pres">
      <dgm:prSet presAssocID="{3598313B-BBCE-4D4C-A38E-C6BECACF6CFA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84061E-9D84-F342-A5FB-1FA0B1DC5A83}" type="pres">
      <dgm:prSet presAssocID="{3598313B-BBCE-4D4C-A38E-C6BECACF6CFA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78FC4-B5A0-2141-9653-BEF87BC944EC}" type="pres">
      <dgm:prSet presAssocID="{2CDA914B-AF36-B346-B0EB-DF43271AAD5A}" presName="spacing" presStyleCnt="0"/>
      <dgm:spPr/>
    </dgm:pt>
    <dgm:pt modelId="{A691DABF-532B-F649-8417-D7134D60215A}" type="pres">
      <dgm:prSet presAssocID="{4AC87235-68C7-7045-9209-3BB87703F85E}" presName="composite" presStyleCnt="0"/>
      <dgm:spPr/>
    </dgm:pt>
    <dgm:pt modelId="{F5C8664B-ADFF-274C-8062-B1DDE375D185}" type="pres">
      <dgm:prSet presAssocID="{4AC87235-68C7-7045-9209-3BB87703F85E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547140-2FF0-A647-9B32-53AC9483B7F1}" type="pres">
      <dgm:prSet presAssocID="{4AC87235-68C7-7045-9209-3BB87703F85E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056A8-0EF2-644A-96D5-7E31946FD3D0}" type="pres">
      <dgm:prSet presAssocID="{8D8031BC-33F8-674E-8C4F-1D401D7BEE38}" presName="spacing" presStyleCnt="0"/>
      <dgm:spPr/>
    </dgm:pt>
    <dgm:pt modelId="{21A8FD7E-F95D-AF41-AF01-5C23955EF290}" type="pres">
      <dgm:prSet presAssocID="{022B413C-4BB2-E549-AC6C-3E9BC282C96F}" presName="composite" presStyleCnt="0"/>
      <dgm:spPr/>
    </dgm:pt>
    <dgm:pt modelId="{B30BAC5B-888C-1442-AB74-4412948FA3F1}" type="pres">
      <dgm:prSet presAssocID="{022B413C-4BB2-E549-AC6C-3E9BC282C96F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3D04B43-8D8E-3B4D-B647-9687A3BEF64F}" type="pres">
      <dgm:prSet presAssocID="{022B413C-4BB2-E549-AC6C-3E9BC282C96F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32115-A1F1-8F4E-88F9-080739C56F50}" type="pres">
      <dgm:prSet presAssocID="{6B28C47A-ED0D-9D41-9433-60154D0F09E1}" presName="spacing" presStyleCnt="0"/>
      <dgm:spPr/>
    </dgm:pt>
    <dgm:pt modelId="{BE5CA961-0D90-2E4E-97B5-BD8BF12B74A9}" type="pres">
      <dgm:prSet presAssocID="{133B6A3A-729F-CF41-B675-0261D94AA120}" presName="composite" presStyleCnt="0"/>
      <dgm:spPr/>
    </dgm:pt>
    <dgm:pt modelId="{FAD3C2FA-8F93-AE4E-A6BA-790A60263B7A}" type="pres">
      <dgm:prSet presAssocID="{133B6A3A-729F-CF41-B675-0261D94AA120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8F52C89-697D-7549-BDFA-676C807C2324}" type="pres">
      <dgm:prSet presAssocID="{133B6A3A-729F-CF41-B675-0261D94AA12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61C05-B33A-1E4F-A339-338AFB2B1E1D}" type="pres">
      <dgm:prSet presAssocID="{1BF637E1-4680-1945-84CA-5F82723DD614}" presName="spacing" presStyleCnt="0"/>
      <dgm:spPr/>
    </dgm:pt>
    <dgm:pt modelId="{17466F6F-C878-1748-AB94-435E876D8755}" type="pres">
      <dgm:prSet presAssocID="{127A2BDA-A4F5-AF43-952C-78B3881B120E}" presName="composite" presStyleCnt="0"/>
      <dgm:spPr/>
    </dgm:pt>
    <dgm:pt modelId="{85B218DA-AAA0-284C-9B16-A761D612ADFB}" type="pres">
      <dgm:prSet presAssocID="{127A2BDA-A4F5-AF43-952C-78B3881B120E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4A2FF7-721E-E24D-AB96-2F9ADFF94FD2}" type="pres">
      <dgm:prSet presAssocID="{127A2BDA-A4F5-AF43-952C-78B3881B120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92D62A-54E6-9148-83BA-5D4C2180148A}" srcId="{142B96B8-3462-3342-914F-A0D59887CECA}" destId="{3598313B-BBCE-4D4C-A38E-C6BECACF6CFA}" srcOrd="0" destOrd="0" parTransId="{2D21A29C-FEE0-5140-A6E3-A859E50A7C1D}" sibTransId="{2CDA914B-AF36-B346-B0EB-DF43271AAD5A}"/>
    <dgm:cxn modelId="{EB8B5A49-F0DA-BF45-B03D-95D585AD4E3C}" srcId="{142B96B8-3462-3342-914F-A0D59887CECA}" destId="{4AC87235-68C7-7045-9209-3BB87703F85E}" srcOrd="1" destOrd="0" parTransId="{8C1CC2BB-A773-C44E-8015-6708D7B63CF1}" sibTransId="{8D8031BC-33F8-674E-8C4F-1D401D7BEE38}"/>
    <dgm:cxn modelId="{05F5F151-151C-6441-90FB-03838F580221}" srcId="{142B96B8-3462-3342-914F-A0D59887CECA}" destId="{127A2BDA-A4F5-AF43-952C-78B3881B120E}" srcOrd="4" destOrd="0" parTransId="{C7BF21A4-D308-5B44-BBD7-61E982A70AF0}" sibTransId="{85A885CD-C64E-7F4C-8FD5-F415FB590DBD}"/>
    <dgm:cxn modelId="{9BD732DD-B50B-ED42-BA7D-47D5AE16A353}" type="presOf" srcId="{142B96B8-3462-3342-914F-A0D59887CECA}" destId="{7C58EDBB-B0F6-3249-8157-A15C1FAF8A92}" srcOrd="0" destOrd="0" presId="urn:microsoft.com/office/officeart/2005/8/layout/vList3"/>
    <dgm:cxn modelId="{3C3639FB-6450-5B47-B4C8-F0338B4A9613}" type="presOf" srcId="{3598313B-BBCE-4D4C-A38E-C6BECACF6CFA}" destId="{1484061E-9D84-F342-A5FB-1FA0B1DC5A83}" srcOrd="0" destOrd="0" presId="urn:microsoft.com/office/officeart/2005/8/layout/vList3"/>
    <dgm:cxn modelId="{B971FA5C-8A1B-5748-B4DC-1EC686D2F79C}" type="presOf" srcId="{4AC87235-68C7-7045-9209-3BB87703F85E}" destId="{62547140-2FF0-A647-9B32-53AC9483B7F1}" srcOrd="0" destOrd="0" presId="urn:microsoft.com/office/officeart/2005/8/layout/vList3"/>
    <dgm:cxn modelId="{0528D120-16A1-6F46-A90E-318C74D59CBC}" srcId="{142B96B8-3462-3342-914F-A0D59887CECA}" destId="{133B6A3A-729F-CF41-B675-0261D94AA120}" srcOrd="3" destOrd="0" parTransId="{6C65D120-725C-3C44-8855-E43FEBCE323F}" sibTransId="{1BF637E1-4680-1945-84CA-5F82723DD614}"/>
    <dgm:cxn modelId="{4BFB924F-FA21-CB4A-9733-5E5CA0A64829}" type="presOf" srcId="{127A2BDA-A4F5-AF43-952C-78B3881B120E}" destId="{424A2FF7-721E-E24D-AB96-2F9ADFF94FD2}" srcOrd="0" destOrd="0" presId="urn:microsoft.com/office/officeart/2005/8/layout/vList3"/>
    <dgm:cxn modelId="{04DAB5E4-A866-C841-B2D5-F593BD2D4063}" type="presOf" srcId="{133B6A3A-729F-CF41-B675-0261D94AA120}" destId="{88F52C89-697D-7549-BDFA-676C807C2324}" srcOrd="0" destOrd="0" presId="urn:microsoft.com/office/officeart/2005/8/layout/vList3"/>
    <dgm:cxn modelId="{16DA6A3F-2315-B84F-98C5-4E4DD3D4F9DE}" srcId="{142B96B8-3462-3342-914F-A0D59887CECA}" destId="{022B413C-4BB2-E549-AC6C-3E9BC282C96F}" srcOrd="2" destOrd="0" parTransId="{078E7F58-84A5-A645-B7A9-6D177761A01F}" sibTransId="{6B28C47A-ED0D-9D41-9433-60154D0F09E1}"/>
    <dgm:cxn modelId="{11BEEF6B-8D26-E348-B5E7-0FFACB3033F5}" type="presOf" srcId="{022B413C-4BB2-E549-AC6C-3E9BC282C96F}" destId="{63D04B43-8D8E-3B4D-B647-9687A3BEF64F}" srcOrd="0" destOrd="0" presId="urn:microsoft.com/office/officeart/2005/8/layout/vList3"/>
    <dgm:cxn modelId="{67C882DF-6394-B14A-B05C-69382BADBCFB}" type="presParOf" srcId="{7C58EDBB-B0F6-3249-8157-A15C1FAF8A92}" destId="{F31FF9B3-4836-E14A-BF42-1F390E12990D}" srcOrd="0" destOrd="0" presId="urn:microsoft.com/office/officeart/2005/8/layout/vList3"/>
    <dgm:cxn modelId="{299A6DAC-C44E-BF46-9EAD-B54C7A44664B}" type="presParOf" srcId="{F31FF9B3-4836-E14A-BF42-1F390E12990D}" destId="{A5EA2664-C340-354F-B1B1-9C8D2C40A7AF}" srcOrd="0" destOrd="0" presId="urn:microsoft.com/office/officeart/2005/8/layout/vList3"/>
    <dgm:cxn modelId="{FBD89F0E-9885-9D4B-B868-B766A85DB48E}" type="presParOf" srcId="{F31FF9B3-4836-E14A-BF42-1F390E12990D}" destId="{1484061E-9D84-F342-A5FB-1FA0B1DC5A83}" srcOrd="1" destOrd="0" presId="urn:microsoft.com/office/officeart/2005/8/layout/vList3"/>
    <dgm:cxn modelId="{3FFAE90D-052A-B747-944E-CBFACC78388C}" type="presParOf" srcId="{7C58EDBB-B0F6-3249-8157-A15C1FAF8A92}" destId="{5E078FC4-B5A0-2141-9653-BEF87BC944EC}" srcOrd="1" destOrd="0" presId="urn:microsoft.com/office/officeart/2005/8/layout/vList3"/>
    <dgm:cxn modelId="{DBD4450F-BA78-F149-B961-8BAA8BCF1897}" type="presParOf" srcId="{7C58EDBB-B0F6-3249-8157-A15C1FAF8A92}" destId="{A691DABF-532B-F649-8417-D7134D60215A}" srcOrd="2" destOrd="0" presId="urn:microsoft.com/office/officeart/2005/8/layout/vList3"/>
    <dgm:cxn modelId="{3FE3A2D9-DCC7-CD41-970F-2C2B99911EA1}" type="presParOf" srcId="{A691DABF-532B-F649-8417-D7134D60215A}" destId="{F5C8664B-ADFF-274C-8062-B1DDE375D185}" srcOrd="0" destOrd="0" presId="urn:microsoft.com/office/officeart/2005/8/layout/vList3"/>
    <dgm:cxn modelId="{2602C396-89B9-C34F-BB99-D1E4B516C8F0}" type="presParOf" srcId="{A691DABF-532B-F649-8417-D7134D60215A}" destId="{62547140-2FF0-A647-9B32-53AC9483B7F1}" srcOrd="1" destOrd="0" presId="urn:microsoft.com/office/officeart/2005/8/layout/vList3"/>
    <dgm:cxn modelId="{DE52F82A-4AB8-8449-AE5B-546AC209D8EC}" type="presParOf" srcId="{7C58EDBB-B0F6-3249-8157-A15C1FAF8A92}" destId="{F2C056A8-0EF2-644A-96D5-7E31946FD3D0}" srcOrd="3" destOrd="0" presId="urn:microsoft.com/office/officeart/2005/8/layout/vList3"/>
    <dgm:cxn modelId="{10C4083F-A5EC-964A-B987-D7879BB62C65}" type="presParOf" srcId="{7C58EDBB-B0F6-3249-8157-A15C1FAF8A92}" destId="{21A8FD7E-F95D-AF41-AF01-5C23955EF290}" srcOrd="4" destOrd="0" presId="urn:microsoft.com/office/officeart/2005/8/layout/vList3"/>
    <dgm:cxn modelId="{3C574044-8DC9-9D40-959B-EADBB9570CDB}" type="presParOf" srcId="{21A8FD7E-F95D-AF41-AF01-5C23955EF290}" destId="{B30BAC5B-888C-1442-AB74-4412948FA3F1}" srcOrd="0" destOrd="0" presId="urn:microsoft.com/office/officeart/2005/8/layout/vList3"/>
    <dgm:cxn modelId="{B53EC456-0B09-B347-8528-1F7B1BE4A763}" type="presParOf" srcId="{21A8FD7E-F95D-AF41-AF01-5C23955EF290}" destId="{63D04B43-8D8E-3B4D-B647-9687A3BEF64F}" srcOrd="1" destOrd="0" presId="urn:microsoft.com/office/officeart/2005/8/layout/vList3"/>
    <dgm:cxn modelId="{5EDE9B76-C098-3E47-BF2C-CDCFF5292A82}" type="presParOf" srcId="{7C58EDBB-B0F6-3249-8157-A15C1FAF8A92}" destId="{C1E32115-A1F1-8F4E-88F9-080739C56F50}" srcOrd="5" destOrd="0" presId="urn:microsoft.com/office/officeart/2005/8/layout/vList3"/>
    <dgm:cxn modelId="{302308D5-0928-D344-BF51-F13C12EFD02B}" type="presParOf" srcId="{7C58EDBB-B0F6-3249-8157-A15C1FAF8A92}" destId="{BE5CA961-0D90-2E4E-97B5-BD8BF12B74A9}" srcOrd="6" destOrd="0" presId="urn:microsoft.com/office/officeart/2005/8/layout/vList3"/>
    <dgm:cxn modelId="{9D63F9E7-9B6A-304B-8972-8A9F142B4E05}" type="presParOf" srcId="{BE5CA961-0D90-2E4E-97B5-BD8BF12B74A9}" destId="{FAD3C2FA-8F93-AE4E-A6BA-790A60263B7A}" srcOrd="0" destOrd="0" presId="urn:microsoft.com/office/officeart/2005/8/layout/vList3"/>
    <dgm:cxn modelId="{50156417-A82F-134D-838E-19114D5050C6}" type="presParOf" srcId="{BE5CA961-0D90-2E4E-97B5-BD8BF12B74A9}" destId="{88F52C89-697D-7549-BDFA-676C807C2324}" srcOrd="1" destOrd="0" presId="urn:microsoft.com/office/officeart/2005/8/layout/vList3"/>
    <dgm:cxn modelId="{1D39EAAE-8139-D544-9ABD-9C25192E3AEF}" type="presParOf" srcId="{7C58EDBB-B0F6-3249-8157-A15C1FAF8A92}" destId="{FF561C05-B33A-1E4F-A339-338AFB2B1E1D}" srcOrd="7" destOrd="0" presId="urn:microsoft.com/office/officeart/2005/8/layout/vList3"/>
    <dgm:cxn modelId="{78253C8A-3D8E-AC4A-8B5A-0EAD83B373BB}" type="presParOf" srcId="{7C58EDBB-B0F6-3249-8157-A15C1FAF8A92}" destId="{17466F6F-C878-1748-AB94-435E876D8755}" srcOrd="8" destOrd="0" presId="urn:microsoft.com/office/officeart/2005/8/layout/vList3"/>
    <dgm:cxn modelId="{CBE3A0AD-11AC-3240-90AF-156C8EA00BE7}" type="presParOf" srcId="{17466F6F-C878-1748-AB94-435E876D8755}" destId="{85B218DA-AAA0-284C-9B16-A761D612ADFB}" srcOrd="0" destOrd="0" presId="urn:microsoft.com/office/officeart/2005/8/layout/vList3"/>
    <dgm:cxn modelId="{3266CF22-B75F-904F-B229-C826E15BE122}" type="presParOf" srcId="{17466F6F-C878-1748-AB94-435E876D8755}" destId="{424A2FF7-721E-E24D-AB96-2F9ADFF94F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AA8AAE-C54E-3C44-A8E4-5E1112971AE0}" type="doc">
      <dgm:prSet loTypeId="urn:microsoft.com/office/officeart/2005/8/layout/vList3" loCatId="" qsTypeId="urn:microsoft.com/office/officeart/2005/8/quickstyle/simple1" qsCatId="simple" csTypeId="urn:microsoft.com/office/officeart/2005/8/colors/accent0_1" csCatId="mainScheme" phldr="1"/>
      <dgm:spPr/>
    </dgm:pt>
    <dgm:pt modelId="{61570A88-D2A4-4F47-B268-24FA829578E4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Информационные и рекламные услуги</a:t>
          </a:r>
          <a:endParaRPr lang="ru-RU" dirty="0">
            <a:latin typeface="Times New Roman"/>
            <a:cs typeface="Times New Roman"/>
          </a:endParaRPr>
        </a:p>
      </dgm:t>
    </dgm:pt>
    <dgm:pt modelId="{9541C201-4359-9D4D-8844-41B57FF0D168}" type="parTrans" cxnId="{633897C7-FC87-AB45-A16D-0E37271F4970}">
      <dgm:prSet/>
      <dgm:spPr/>
      <dgm:t>
        <a:bodyPr/>
        <a:lstStyle/>
        <a:p>
          <a:endParaRPr lang="ru-RU"/>
        </a:p>
      </dgm:t>
    </dgm:pt>
    <dgm:pt modelId="{087245FF-4C05-4A44-B195-7491DC951EC2}" type="sibTrans" cxnId="{633897C7-FC87-AB45-A16D-0E37271F4970}">
      <dgm:prSet/>
      <dgm:spPr/>
      <dgm:t>
        <a:bodyPr/>
        <a:lstStyle/>
        <a:p>
          <a:endParaRPr lang="ru-RU"/>
        </a:p>
      </dgm:t>
    </dgm:pt>
    <dgm:pt modelId="{055EFF2E-33F3-3643-A08F-FB18AA0B2702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Выставочно-ярморочная деятельность</a:t>
          </a:r>
          <a:endParaRPr lang="ru-RU" dirty="0">
            <a:latin typeface="Times New Roman"/>
            <a:cs typeface="Times New Roman"/>
          </a:endParaRPr>
        </a:p>
      </dgm:t>
    </dgm:pt>
    <dgm:pt modelId="{59121719-F730-1348-8F98-043172DAC751}" type="parTrans" cxnId="{FCB9FA8C-A285-9047-A30A-223BEE28D362}">
      <dgm:prSet/>
      <dgm:spPr/>
      <dgm:t>
        <a:bodyPr/>
        <a:lstStyle/>
        <a:p>
          <a:endParaRPr lang="ru-RU"/>
        </a:p>
      </dgm:t>
    </dgm:pt>
    <dgm:pt modelId="{DE4B70DA-E4DC-AE42-8BB7-9428110F9E44}" type="sibTrans" cxnId="{FCB9FA8C-A285-9047-A30A-223BEE28D362}">
      <dgm:prSet/>
      <dgm:spPr/>
      <dgm:t>
        <a:bodyPr/>
        <a:lstStyle/>
        <a:p>
          <a:endParaRPr lang="ru-RU"/>
        </a:p>
      </dgm:t>
    </dgm:pt>
    <dgm:pt modelId="{C2684C5E-884A-8248-9B7D-EC06DE1EE733}">
      <dgm:prSet phldrT="[Текст]"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Услуги «внешней» бухгалтерии</a:t>
          </a:r>
          <a:endParaRPr lang="ru-RU" dirty="0">
            <a:latin typeface="Times New Roman"/>
            <a:cs typeface="Times New Roman"/>
          </a:endParaRPr>
        </a:p>
      </dgm:t>
    </dgm:pt>
    <dgm:pt modelId="{2C03E1F2-8C0B-4E49-8EBB-7294D2AAE916}" type="parTrans" cxnId="{1C55DD82-E9A5-5F40-B43D-80D744E781F3}">
      <dgm:prSet/>
      <dgm:spPr/>
      <dgm:t>
        <a:bodyPr/>
        <a:lstStyle/>
        <a:p>
          <a:endParaRPr lang="ru-RU"/>
        </a:p>
      </dgm:t>
    </dgm:pt>
    <dgm:pt modelId="{468F54E7-857F-6D45-81DE-26A35F7CE8C5}" type="sibTrans" cxnId="{1C55DD82-E9A5-5F40-B43D-80D744E781F3}">
      <dgm:prSet/>
      <dgm:spPr/>
      <dgm:t>
        <a:bodyPr/>
        <a:lstStyle/>
        <a:p>
          <a:endParaRPr lang="ru-RU"/>
        </a:p>
      </dgm:t>
    </dgm:pt>
    <dgm:pt modelId="{CD5CF03D-88EC-674E-BF8F-18488DE17D5B}">
      <dgm:prSet/>
      <dgm:spPr/>
      <dgm:t>
        <a:bodyPr/>
        <a:lstStyle/>
        <a:p>
          <a:r>
            <a:rPr lang="ru-RU" dirty="0" smtClean="0">
              <a:latin typeface="Times New Roman"/>
              <a:cs typeface="Times New Roman"/>
            </a:rPr>
            <a:t>Поиск вакансий, подбор персонала для организаций и многое другое</a:t>
          </a:r>
          <a:endParaRPr lang="ru-RU" dirty="0">
            <a:latin typeface="Times New Roman"/>
            <a:cs typeface="Times New Roman"/>
          </a:endParaRPr>
        </a:p>
      </dgm:t>
    </dgm:pt>
    <dgm:pt modelId="{41EE1776-EF18-644B-A48F-C50860088279}" type="parTrans" cxnId="{BB833DD5-8D14-3E48-BF0F-97BABA1A981A}">
      <dgm:prSet/>
      <dgm:spPr/>
      <dgm:t>
        <a:bodyPr/>
        <a:lstStyle/>
        <a:p>
          <a:endParaRPr lang="ru-RU"/>
        </a:p>
      </dgm:t>
    </dgm:pt>
    <dgm:pt modelId="{9C58D7EE-7A57-0B46-8DCC-4E90DD747C48}" type="sibTrans" cxnId="{BB833DD5-8D14-3E48-BF0F-97BABA1A981A}">
      <dgm:prSet/>
      <dgm:spPr/>
      <dgm:t>
        <a:bodyPr/>
        <a:lstStyle/>
        <a:p>
          <a:endParaRPr lang="ru-RU"/>
        </a:p>
      </dgm:t>
    </dgm:pt>
    <dgm:pt modelId="{E2898254-D3BE-234D-A7B6-072392ACC7B2}" type="pres">
      <dgm:prSet presAssocID="{42AA8AAE-C54E-3C44-A8E4-5E1112971AE0}" presName="linearFlow" presStyleCnt="0">
        <dgm:presLayoutVars>
          <dgm:dir/>
          <dgm:resizeHandles val="exact"/>
        </dgm:presLayoutVars>
      </dgm:prSet>
      <dgm:spPr/>
    </dgm:pt>
    <dgm:pt modelId="{5F2534F0-E49E-4E4F-BB80-AE6120DEEA09}" type="pres">
      <dgm:prSet presAssocID="{61570A88-D2A4-4F47-B268-24FA829578E4}" presName="composite" presStyleCnt="0"/>
      <dgm:spPr/>
    </dgm:pt>
    <dgm:pt modelId="{E20AE1DC-A591-6B4A-BF66-687316E091D6}" type="pres">
      <dgm:prSet presAssocID="{61570A88-D2A4-4F47-B268-24FA829578E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1A0056B-9177-CA43-9E5B-A3149C77019A}" type="pres">
      <dgm:prSet presAssocID="{61570A88-D2A4-4F47-B268-24FA829578E4}" presName="txShp" presStyleLbl="node1" presStyleIdx="0" presStyleCnt="4" custScaleY="91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B3FCE-55D1-9D48-AB85-CD4424668C9C}" type="pres">
      <dgm:prSet presAssocID="{087245FF-4C05-4A44-B195-7491DC951EC2}" presName="spacing" presStyleCnt="0"/>
      <dgm:spPr/>
    </dgm:pt>
    <dgm:pt modelId="{7D556D08-90F1-9847-B8EB-A9DDBE460B15}" type="pres">
      <dgm:prSet presAssocID="{055EFF2E-33F3-3643-A08F-FB18AA0B2702}" presName="composite" presStyleCnt="0"/>
      <dgm:spPr/>
    </dgm:pt>
    <dgm:pt modelId="{DB07D0CA-3FDA-BD4A-906C-C27360E1836E}" type="pres">
      <dgm:prSet presAssocID="{055EFF2E-33F3-3643-A08F-FB18AA0B270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B9D75A-6B9C-A440-B90B-A49112DBDD11}" type="pres">
      <dgm:prSet presAssocID="{055EFF2E-33F3-3643-A08F-FB18AA0B2702}" presName="txShp" presStyleLbl="node1" presStyleIdx="1" presStyleCnt="4" custScaleY="90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341A9-EDE7-CC4B-B3FE-C5B56BDC2D9D}" type="pres">
      <dgm:prSet presAssocID="{DE4B70DA-E4DC-AE42-8BB7-9428110F9E44}" presName="spacing" presStyleCnt="0"/>
      <dgm:spPr/>
    </dgm:pt>
    <dgm:pt modelId="{3BB57B1E-9C08-6440-8728-09C7215BC842}" type="pres">
      <dgm:prSet presAssocID="{C2684C5E-884A-8248-9B7D-EC06DE1EE733}" presName="composite" presStyleCnt="0"/>
      <dgm:spPr/>
    </dgm:pt>
    <dgm:pt modelId="{8B1AE8B0-146A-904A-97FF-BDFB5AA04756}" type="pres">
      <dgm:prSet presAssocID="{C2684C5E-884A-8248-9B7D-EC06DE1EE733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082F9C-D29E-6A46-A6D4-C5EE3DDB63F2}" type="pres">
      <dgm:prSet presAssocID="{C2684C5E-884A-8248-9B7D-EC06DE1EE733}" presName="txShp" presStyleLbl="node1" presStyleIdx="2" presStyleCnt="4" custScaleY="92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CDFA4-BA95-644E-B830-4EDDAE8205DD}" type="pres">
      <dgm:prSet presAssocID="{468F54E7-857F-6D45-81DE-26A35F7CE8C5}" presName="spacing" presStyleCnt="0"/>
      <dgm:spPr/>
    </dgm:pt>
    <dgm:pt modelId="{B8743EAD-E223-AF41-91A8-70EBA3C38456}" type="pres">
      <dgm:prSet presAssocID="{CD5CF03D-88EC-674E-BF8F-18488DE17D5B}" presName="composite" presStyleCnt="0"/>
      <dgm:spPr/>
    </dgm:pt>
    <dgm:pt modelId="{2F6EA271-5592-3E49-9133-9EECB92C46C0}" type="pres">
      <dgm:prSet presAssocID="{CD5CF03D-88EC-674E-BF8F-18488DE17D5B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A6DD9E-A8E5-C743-8966-BA838A19775D}" type="pres">
      <dgm:prSet presAssocID="{CD5CF03D-88EC-674E-BF8F-18488DE17D5B}" presName="txShp" presStyleLbl="node1" presStyleIdx="3" presStyleCnt="4" custScaleY="94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1D48DA-46DF-0340-AC19-8DF4D70EF3B7}" type="presOf" srcId="{42AA8AAE-C54E-3C44-A8E4-5E1112971AE0}" destId="{E2898254-D3BE-234D-A7B6-072392ACC7B2}" srcOrd="0" destOrd="0" presId="urn:microsoft.com/office/officeart/2005/8/layout/vList3"/>
    <dgm:cxn modelId="{E595209A-89AE-8E48-8575-509278BAE420}" type="presOf" srcId="{CD5CF03D-88EC-674E-BF8F-18488DE17D5B}" destId="{F5A6DD9E-A8E5-C743-8966-BA838A19775D}" srcOrd="0" destOrd="0" presId="urn:microsoft.com/office/officeart/2005/8/layout/vList3"/>
    <dgm:cxn modelId="{633897C7-FC87-AB45-A16D-0E37271F4970}" srcId="{42AA8AAE-C54E-3C44-A8E4-5E1112971AE0}" destId="{61570A88-D2A4-4F47-B268-24FA829578E4}" srcOrd="0" destOrd="0" parTransId="{9541C201-4359-9D4D-8844-41B57FF0D168}" sibTransId="{087245FF-4C05-4A44-B195-7491DC951EC2}"/>
    <dgm:cxn modelId="{C9440B01-A168-D04F-A2A0-30E8155128AF}" type="presOf" srcId="{C2684C5E-884A-8248-9B7D-EC06DE1EE733}" destId="{2D082F9C-D29E-6A46-A6D4-C5EE3DDB63F2}" srcOrd="0" destOrd="0" presId="urn:microsoft.com/office/officeart/2005/8/layout/vList3"/>
    <dgm:cxn modelId="{1C55DD82-E9A5-5F40-B43D-80D744E781F3}" srcId="{42AA8AAE-C54E-3C44-A8E4-5E1112971AE0}" destId="{C2684C5E-884A-8248-9B7D-EC06DE1EE733}" srcOrd="2" destOrd="0" parTransId="{2C03E1F2-8C0B-4E49-8EBB-7294D2AAE916}" sibTransId="{468F54E7-857F-6D45-81DE-26A35F7CE8C5}"/>
    <dgm:cxn modelId="{55753700-EABF-8544-82F5-29F73E0E7591}" type="presOf" srcId="{055EFF2E-33F3-3643-A08F-FB18AA0B2702}" destId="{43B9D75A-6B9C-A440-B90B-A49112DBDD11}" srcOrd="0" destOrd="0" presId="urn:microsoft.com/office/officeart/2005/8/layout/vList3"/>
    <dgm:cxn modelId="{BB833DD5-8D14-3E48-BF0F-97BABA1A981A}" srcId="{42AA8AAE-C54E-3C44-A8E4-5E1112971AE0}" destId="{CD5CF03D-88EC-674E-BF8F-18488DE17D5B}" srcOrd="3" destOrd="0" parTransId="{41EE1776-EF18-644B-A48F-C50860088279}" sibTransId="{9C58D7EE-7A57-0B46-8DCC-4E90DD747C48}"/>
    <dgm:cxn modelId="{AFB28E8C-ABEA-8C41-84A9-35C5F62D79CA}" type="presOf" srcId="{61570A88-D2A4-4F47-B268-24FA829578E4}" destId="{61A0056B-9177-CA43-9E5B-A3149C77019A}" srcOrd="0" destOrd="0" presId="urn:microsoft.com/office/officeart/2005/8/layout/vList3"/>
    <dgm:cxn modelId="{FCB9FA8C-A285-9047-A30A-223BEE28D362}" srcId="{42AA8AAE-C54E-3C44-A8E4-5E1112971AE0}" destId="{055EFF2E-33F3-3643-A08F-FB18AA0B2702}" srcOrd="1" destOrd="0" parTransId="{59121719-F730-1348-8F98-043172DAC751}" sibTransId="{DE4B70DA-E4DC-AE42-8BB7-9428110F9E44}"/>
    <dgm:cxn modelId="{D159BF4B-83A8-124C-AB8B-98574BFA55E9}" type="presParOf" srcId="{E2898254-D3BE-234D-A7B6-072392ACC7B2}" destId="{5F2534F0-E49E-4E4F-BB80-AE6120DEEA09}" srcOrd="0" destOrd="0" presId="urn:microsoft.com/office/officeart/2005/8/layout/vList3"/>
    <dgm:cxn modelId="{C7396ACC-8F8E-A447-A5D1-3850B218AB3A}" type="presParOf" srcId="{5F2534F0-E49E-4E4F-BB80-AE6120DEEA09}" destId="{E20AE1DC-A591-6B4A-BF66-687316E091D6}" srcOrd="0" destOrd="0" presId="urn:microsoft.com/office/officeart/2005/8/layout/vList3"/>
    <dgm:cxn modelId="{5608562C-7D4C-8B45-A35A-E517E3636A6B}" type="presParOf" srcId="{5F2534F0-E49E-4E4F-BB80-AE6120DEEA09}" destId="{61A0056B-9177-CA43-9E5B-A3149C77019A}" srcOrd="1" destOrd="0" presId="urn:microsoft.com/office/officeart/2005/8/layout/vList3"/>
    <dgm:cxn modelId="{13EC6FE7-C506-5C4D-A150-DA693679BD2A}" type="presParOf" srcId="{E2898254-D3BE-234D-A7B6-072392ACC7B2}" destId="{C02B3FCE-55D1-9D48-AB85-CD4424668C9C}" srcOrd="1" destOrd="0" presId="urn:microsoft.com/office/officeart/2005/8/layout/vList3"/>
    <dgm:cxn modelId="{3B2AE718-ED67-204C-84B7-6F0771177B25}" type="presParOf" srcId="{E2898254-D3BE-234D-A7B6-072392ACC7B2}" destId="{7D556D08-90F1-9847-B8EB-A9DDBE460B15}" srcOrd="2" destOrd="0" presId="urn:microsoft.com/office/officeart/2005/8/layout/vList3"/>
    <dgm:cxn modelId="{44055BA3-43DB-2B4C-B431-641C6DBF5BB4}" type="presParOf" srcId="{7D556D08-90F1-9847-B8EB-A9DDBE460B15}" destId="{DB07D0CA-3FDA-BD4A-906C-C27360E1836E}" srcOrd="0" destOrd="0" presId="urn:microsoft.com/office/officeart/2005/8/layout/vList3"/>
    <dgm:cxn modelId="{70D158DE-9D8D-1747-9005-81284BC786A9}" type="presParOf" srcId="{7D556D08-90F1-9847-B8EB-A9DDBE460B15}" destId="{43B9D75A-6B9C-A440-B90B-A49112DBDD11}" srcOrd="1" destOrd="0" presId="urn:microsoft.com/office/officeart/2005/8/layout/vList3"/>
    <dgm:cxn modelId="{A9A5887A-B63D-234F-BC09-6CA5D3105D0E}" type="presParOf" srcId="{E2898254-D3BE-234D-A7B6-072392ACC7B2}" destId="{259341A9-EDE7-CC4B-B3FE-C5B56BDC2D9D}" srcOrd="3" destOrd="0" presId="urn:microsoft.com/office/officeart/2005/8/layout/vList3"/>
    <dgm:cxn modelId="{A6BA1DC6-C3EA-F842-A903-107A6612F437}" type="presParOf" srcId="{E2898254-D3BE-234D-A7B6-072392ACC7B2}" destId="{3BB57B1E-9C08-6440-8728-09C7215BC842}" srcOrd="4" destOrd="0" presId="urn:microsoft.com/office/officeart/2005/8/layout/vList3"/>
    <dgm:cxn modelId="{3D2D254B-AB77-FB46-AB29-A58924407CD3}" type="presParOf" srcId="{3BB57B1E-9C08-6440-8728-09C7215BC842}" destId="{8B1AE8B0-146A-904A-97FF-BDFB5AA04756}" srcOrd="0" destOrd="0" presId="urn:microsoft.com/office/officeart/2005/8/layout/vList3"/>
    <dgm:cxn modelId="{0E5B7D3E-894A-A741-A88A-F5118564A644}" type="presParOf" srcId="{3BB57B1E-9C08-6440-8728-09C7215BC842}" destId="{2D082F9C-D29E-6A46-A6D4-C5EE3DDB63F2}" srcOrd="1" destOrd="0" presId="urn:microsoft.com/office/officeart/2005/8/layout/vList3"/>
    <dgm:cxn modelId="{3F4871EE-BC14-1143-BAE6-87D13C53039B}" type="presParOf" srcId="{E2898254-D3BE-234D-A7B6-072392ACC7B2}" destId="{1B7CDFA4-BA95-644E-B830-4EDDAE8205DD}" srcOrd="5" destOrd="0" presId="urn:microsoft.com/office/officeart/2005/8/layout/vList3"/>
    <dgm:cxn modelId="{A5FBF4A1-F486-7146-B79D-FB1F0B17E4E6}" type="presParOf" srcId="{E2898254-D3BE-234D-A7B6-072392ACC7B2}" destId="{B8743EAD-E223-AF41-91A8-70EBA3C38456}" srcOrd="6" destOrd="0" presId="urn:microsoft.com/office/officeart/2005/8/layout/vList3"/>
    <dgm:cxn modelId="{FC359B76-A22E-4D42-B4F8-0D316769F81B}" type="presParOf" srcId="{B8743EAD-E223-AF41-91A8-70EBA3C38456}" destId="{2F6EA271-5592-3E49-9133-9EECB92C46C0}" srcOrd="0" destOrd="0" presId="urn:microsoft.com/office/officeart/2005/8/layout/vList3"/>
    <dgm:cxn modelId="{DFBAA5C3-D979-A54F-97A1-DB5006B2177F}" type="presParOf" srcId="{B8743EAD-E223-AF41-91A8-70EBA3C38456}" destId="{F5A6DD9E-A8E5-C743-8966-BA838A1977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4061E-9D84-F342-A5FB-1FA0B1DC5A83}">
      <dsp:nvSpPr>
        <dsp:cNvPr id="0" name=""/>
        <dsp:cNvSpPr/>
      </dsp:nvSpPr>
      <dsp:spPr>
        <a:xfrm rot="10800000">
          <a:off x="1354427" y="2376"/>
          <a:ext cx="4574316" cy="80899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cs typeface="Times New Roman"/>
            </a:rPr>
            <a:t>Правовое обеспечение деятельности предпринимателей</a:t>
          </a:r>
          <a:endParaRPr lang="ru-RU" sz="1800" kern="1200" dirty="0">
            <a:latin typeface="Times New Roman"/>
            <a:cs typeface="Times New Roman"/>
          </a:endParaRPr>
        </a:p>
      </dsp:txBody>
      <dsp:txXfrm rot="10800000">
        <a:off x="1556677" y="2376"/>
        <a:ext cx="4372066" cy="808999"/>
      </dsp:txXfrm>
    </dsp:sp>
    <dsp:sp modelId="{A5EA2664-C340-354F-B1B1-9C8D2C40A7AF}">
      <dsp:nvSpPr>
        <dsp:cNvPr id="0" name=""/>
        <dsp:cNvSpPr/>
      </dsp:nvSpPr>
      <dsp:spPr>
        <a:xfrm>
          <a:off x="949927" y="2376"/>
          <a:ext cx="808999" cy="8089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47140-2FF0-A647-9B32-53AC9483B7F1}">
      <dsp:nvSpPr>
        <dsp:cNvPr id="0" name=""/>
        <dsp:cNvSpPr/>
      </dsp:nvSpPr>
      <dsp:spPr>
        <a:xfrm rot="10800000">
          <a:off x="1354427" y="1052868"/>
          <a:ext cx="4574316" cy="80899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cs typeface="Times New Roman"/>
            </a:rPr>
            <a:t>Услуги кредитно-финансовой деятельности</a:t>
          </a:r>
          <a:endParaRPr lang="ru-RU" sz="1800" kern="1200" dirty="0">
            <a:latin typeface="Times New Roman"/>
            <a:cs typeface="Times New Roman"/>
          </a:endParaRPr>
        </a:p>
      </dsp:txBody>
      <dsp:txXfrm rot="10800000">
        <a:off x="1556677" y="1052868"/>
        <a:ext cx="4372066" cy="808999"/>
      </dsp:txXfrm>
    </dsp:sp>
    <dsp:sp modelId="{F5C8664B-ADFF-274C-8062-B1DDE375D185}">
      <dsp:nvSpPr>
        <dsp:cNvPr id="0" name=""/>
        <dsp:cNvSpPr/>
      </dsp:nvSpPr>
      <dsp:spPr>
        <a:xfrm>
          <a:off x="949927" y="1052868"/>
          <a:ext cx="808999" cy="8089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04B43-8D8E-3B4D-B647-9687A3BEF64F}">
      <dsp:nvSpPr>
        <dsp:cNvPr id="0" name=""/>
        <dsp:cNvSpPr/>
      </dsp:nvSpPr>
      <dsp:spPr>
        <a:xfrm rot="10800000">
          <a:off x="1354427" y="2103360"/>
          <a:ext cx="4574316" cy="80899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cs typeface="Times New Roman"/>
            </a:rPr>
            <a:t>Оформление и удостоверение сертификатов происхождения товаров</a:t>
          </a:r>
          <a:endParaRPr lang="ru-RU" sz="1800" kern="1200" dirty="0">
            <a:latin typeface="Times New Roman"/>
            <a:cs typeface="Times New Roman"/>
          </a:endParaRPr>
        </a:p>
      </dsp:txBody>
      <dsp:txXfrm rot="10800000">
        <a:off x="1556677" y="2103360"/>
        <a:ext cx="4372066" cy="808999"/>
      </dsp:txXfrm>
    </dsp:sp>
    <dsp:sp modelId="{B30BAC5B-888C-1442-AB74-4412948FA3F1}">
      <dsp:nvSpPr>
        <dsp:cNvPr id="0" name=""/>
        <dsp:cNvSpPr/>
      </dsp:nvSpPr>
      <dsp:spPr>
        <a:xfrm>
          <a:off x="949927" y="2103360"/>
          <a:ext cx="808999" cy="8089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52C89-697D-7549-BDFA-676C807C2324}">
      <dsp:nvSpPr>
        <dsp:cNvPr id="0" name=""/>
        <dsp:cNvSpPr/>
      </dsp:nvSpPr>
      <dsp:spPr>
        <a:xfrm rot="10800000">
          <a:off x="1354427" y="3153852"/>
          <a:ext cx="4574316" cy="80899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cs typeface="Times New Roman"/>
            </a:rPr>
            <a:t>Проведение товарной экспертизы</a:t>
          </a:r>
          <a:endParaRPr lang="ru-RU" sz="1800" kern="1200" dirty="0">
            <a:latin typeface="Times New Roman"/>
            <a:cs typeface="Times New Roman"/>
          </a:endParaRPr>
        </a:p>
      </dsp:txBody>
      <dsp:txXfrm rot="10800000">
        <a:off x="1556677" y="3153852"/>
        <a:ext cx="4372066" cy="808999"/>
      </dsp:txXfrm>
    </dsp:sp>
    <dsp:sp modelId="{FAD3C2FA-8F93-AE4E-A6BA-790A60263B7A}">
      <dsp:nvSpPr>
        <dsp:cNvPr id="0" name=""/>
        <dsp:cNvSpPr/>
      </dsp:nvSpPr>
      <dsp:spPr>
        <a:xfrm>
          <a:off x="949927" y="3153852"/>
          <a:ext cx="808999" cy="80899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A2FF7-721E-E24D-AB96-2F9ADFF94FD2}">
      <dsp:nvSpPr>
        <dsp:cNvPr id="0" name=""/>
        <dsp:cNvSpPr/>
      </dsp:nvSpPr>
      <dsp:spPr>
        <a:xfrm rot="10800000">
          <a:off x="1354427" y="4204344"/>
          <a:ext cx="4574316" cy="80899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/>
              <a:cs typeface="Times New Roman"/>
            </a:rPr>
            <a:t>Оценка оборудования, бизнеса, всех видов недвижимости</a:t>
          </a:r>
          <a:endParaRPr lang="ru-RU" sz="1800" kern="1200" dirty="0">
            <a:latin typeface="Times New Roman"/>
            <a:cs typeface="Times New Roman"/>
          </a:endParaRPr>
        </a:p>
      </dsp:txBody>
      <dsp:txXfrm rot="10800000">
        <a:off x="1556677" y="4204344"/>
        <a:ext cx="4372066" cy="808999"/>
      </dsp:txXfrm>
    </dsp:sp>
    <dsp:sp modelId="{85B218DA-AAA0-284C-9B16-A761D612ADFB}">
      <dsp:nvSpPr>
        <dsp:cNvPr id="0" name=""/>
        <dsp:cNvSpPr/>
      </dsp:nvSpPr>
      <dsp:spPr>
        <a:xfrm>
          <a:off x="949927" y="4204344"/>
          <a:ext cx="808999" cy="8089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0056B-9177-CA43-9E5B-A3149C77019A}">
      <dsp:nvSpPr>
        <dsp:cNvPr id="0" name=""/>
        <dsp:cNvSpPr/>
      </dsp:nvSpPr>
      <dsp:spPr>
        <a:xfrm rot="10800000">
          <a:off x="1391364" y="41952"/>
          <a:ext cx="4549767" cy="8998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0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/>
              <a:cs typeface="Times New Roman"/>
            </a:rPr>
            <a:t>Информационные и рекламные услуги</a:t>
          </a:r>
          <a:endParaRPr lang="ru-RU" sz="1900" kern="1200" dirty="0">
            <a:latin typeface="Times New Roman"/>
            <a:cs typeface="Times New Roman"/>
          </a:endParaRPr>
        </a:p>
      </dsp:txBody>
      <dsp:txXfrm rot="10800000">
        <a:off x="1616332" y="41952"/>
        <a:ext cx="4324799" cy="899871"/>
      </dsp:txXfrm>
    </dsp:sp>
    <dsp:sp modelId="{E20AE1DC-A591-6B4A-BF66-687316E091D6}">
      <dsp:nvSpPr>
        <dsp:cNvPr id="0" name=""/>
        <dsp:cNvSpPr/>
      </dsp:nvSpPr>
      <dsp:spPr>
        <a:xfrm>
          <a:off x="900623" y="1147"/>
          <a:ext cx="981481" cy="9814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9D75A-6B9C-A440-B90B-A49112DBDD11}">
      <dsp:nvSpPr>
        <dsp:cNvPr id="0" name=""/>
        <dsp:cNvSpPr/>
      </dsp:nvSpPr>
      <dsp:spPr>
        <a:xfrm rot="10800000">
          <a:off x="1391364" y="1321237"/>
          <a:ext cx="4549767" cy="89022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0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/>
              <a:cs typeface="Times New Roman"/>
            </a:rPr>
            <a:t>Выставочно-ярморочная деятельность</a:t>
          </a:r>
          <a:endParaRPr lang="ru-RU" sz="1900" kern="1200" dirty="0">
            <a:latin typeface="Times New Roman"/>
            <a:cs typeface="Times New Roman"/>
          </a:endParaRPr>
        </a:p>
      </dsp:txBody>
      <dsp:txXfrm rot="10800000">
        <a:off x="1613920" y="1321237"/>
        <a:ext cx="4327211" cy="890223"/>
      </dsp:txXfrm>
    </dsp:sp>
    <dsp:sp modelId="{DB07D0CA-3FDA-BD4A-906C-C27360E1836E}">
      <dsp:nvSpPr>
        <dsp:cNvPr id="0" name=""/>
        <dsp:cNvSpPr/>
      </dsp:nvSpPr>
      <dsp:spPr>
        <a:xfrm>
          <a:off x="900623" y="1275607"/>
          <a:ext cx="981481" cy="9814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82F9C-D29E-6A46-A6D4-C5EE3DDB63F2}">
      <dsp:nvSpPr>
        <dsp:cNvPr id="0" name=""/>
        <dsp:cNvSpPr/>
      </dsp:nvSpPr>
      <dsp:spPr>
        <a:xfrm rot="10800000">
          <a:off x="1391364" y="2587428"/>
          <a:ext cx="4549767" cy="90676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0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/>
              <a:cs typeface="Times New Roman"/>
            </a:rPr>
            <a:t>Услуги «внешней» бухгалтерии</a:t>
          </a:r>
          <a:endParaRPr lang="ru-RU" sz="1900" kern="1200" dirty="0">
            <a:latin typeface="Times New Roman"/>
            <a:cs typeface="Times New Roman"/>
          </a:endParaRPr>
        </a:p>
      </dsp:txBody>
      <dsp:txXfrm rot="10800000">
        <a:off x="1618054" y="2587428"/>
        <a:ext cx="4323077" cy="906761"/>
      </dsp:txXfrm>
    </dsp:sp>
    <dsp:sp modelId="{8B1AE8B0-146A-904A-97FF-BDFB5AA04756}">
      <dsp:nvSpPr>
        <dsp:cNvPr id="0" name=""/>
        <dsp:cNvSpPr/>
      </dsp:nvSpPr>
      <dsp:spPr>
        <a:xfrm>
          <a:off x="900623" y="2550068"/>
          <a:ext cx="981481" cy="9814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6DD9E-A8E5-C743-8966-BA838A19775D}">
      <dsp:nvSpPr>
        <dsp:cNvPr id="0" name=""/>
        <dsp:cNvSpPr/>
      </dsp:nvSpPr>
      <dsp:spPr>
        <a:xfrm rot="10800000">
          <a:off x="1391364" y="3853625"/>
          <a:ext cx="4549767" cy="9232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80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/>
              <a:cs typeface="Times New Roman"/>
            </a:rPr>
            <a:t>Поиск вакансий, подбор персонала для организаций и многое другое</a:t>
          </a:r>
          <a:endParaRPr lang="ru-RU" sz="1900" kern="1200" dirty="0">
            <a:latin typeface="Times New Roman"/>
            <a:cs typeface="Times New Roman"/>
          </a:endParaRPr>
        </a:p>
      </dsp:txBody>
      <dsp:txXfrm rot="10800000">
        <a:off x="1622186" y="3853625"/>
        <a:ext cx="4318945" cy="923289"/>
      </dsp:txXfrm>
    </dsp:sp>
    <dsp:sp modelId="{2F6EA271-5592-3E49-9133-9EECB92C46C0}">
      <dsp:nvSpPr>
        <dsp:cNvPr id="0" name=""/>
        <dsp:cNvSpPr/>
      </dsp:nvSpPr>
      <dsp:spPr>
        <a:xfrm>
          <a:off x="900623" y="3824529"/>
          <a:ext cx="981481" cy="98148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87521-46E0-9646-852F-027FC2866166}" type="datetime1">
              <a:rPr lang="ru-RU" smtClean="0"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B0A8C-D0A0-0047-B3B8-1BE164122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4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54AF8-682C-C946-A42A-996DCC597746}" type="datetime1">
              <a:rPr lang="ru-RU" smtClean="0"/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0198A-C65C-48AE-B53A-556F1E45B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9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176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8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7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53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4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0198A-C65C-48AE-B53A-556F1E45BDA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6F9-AFF0-C849-B476-8EB485AA68D4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3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F6E7-E119-104F-A4B1-F71838C688AA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3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69740-5217-514C-922E-D97DA910D58D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8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8393-5C33-684B-8FBD-3E849F0138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BE1F-A3A4-1A4C-AB60-342E42A909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93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123D-C5CF-5D41-B709-AFD12B052B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5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9C36-F310-4841-A99B-FDDE3B6F4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7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7DD00-8D29-3145-A110-1C29AB69F1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0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31FF-A687-294D-9D36-2D209855A8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8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8D60-3ECD-D747-B65C-2A14F3A7B1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1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607-1081-3340-8D7D-D11E88388F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8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A844-EA3E-2A40-A786-6171E855000D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55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D17F-9A22-D148-BE00-9A384B7192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55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7E1D2-F98F-9947-9797-3A3F35D261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14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9879-1845-EB44-861F-2A2311DDF1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8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3B85-097F-184B-8C9B-1E556AF0F86C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4226-557A-A048-82B7-553F49DCE694}" type="datetime1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5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F1F6-1BF4-B84C-B9D6-579754E7FD7C}" type="datetime1">
              <a:rPr lang="ru-RU" smtClean="0"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1A33-05B9-B34C-9194-787B8C6EAB92}" type="datetime1">
              <a:rPr lang="ru-RU" smtClean="0"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2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DD4D-0B65-864E-A033-3873D8A068CA}" type="datetime1">
              <a:rPr lang="ru-RU" smtClean="0"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6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BFE4-6B54-B449-9CE8-1DDC400F602D}" type="datetime1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E90A-C8FC-7C42-9978-53CFF9DC2343}" type="datetime1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59A2-0238-4B4C-99F4-7661A811098D}" type="datetime1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C9ABC-8EB0-4D4B-9B52-B7B2D6D4A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7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EF9-2CFE-E941-BCA3-DFB291E4A2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C9ABC-8EB0-4D4B-9B52-B7B2D6D4A1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0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microsoft.com/office/2007/relationships/hdphoto" Target="../media/hdphoto5.wdp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9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0" Type="http://schemas.openxmlformats.org/officeDocument/2006/relationships/image" Target="../media/image6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diagramDrawing" Target="../diagrams/drawing1.xml"/><Relationship Id="rId3" Type="http://schemas.openxmlformats.org/officeDocument/2006/relationships/image" Target="../media/image9.jpg"/><Relationship Id="rId7" Type="http://schemas.openxmlformats.org/officeDocument/2006/relationships/image" Target="../media/image14.jp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6.png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5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2000" cy="1171575"/>
          </a:xfrm>
          <a:prstGeom prst="rect">
            <a:avLst/>
          </a:prstGeom>
          <a:solidFill>
            <a:srgbClr val="B2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        Антикризисная экономика: «Новая реальность»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17558" y="2600525"/>
            <a:ext cx="10074442" cy="1752554"/>
          </a:xfrm>
          <a:prstGeom prst="rect">
            <a:avLst/>
          </a:prstGeom>
          <a:solidFill>
            <a:srgbClr val="961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68" y="2578814"/>
            <a:ext cx="1564606" cy="1781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1452" y="2745078"/>
            <a:ext cx="9098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Единый центр поддержки предпринимательства – как инновационный механизм взаимодействия бизнеса и власти</a:t>
            </a:r>
            <a:endParaRPr lang="ru-RU" sz="28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90179" y="5298728"/>
            <a:ext cx="5001821" cy="954107"/>
            <a:chOff x="7190179" y="5624394"/>
            <a:chExt cx="5001821" cy="95410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7626849" y="5624394"/>
              <a:ext cx="4565151" cy="954107"/>
              <a:chOff x="7626849" y="5624394"/>
              <a:chExt cx="4565151" cy="95410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626849" y="5647317"/>
                <a:ext cx="4565151" cy="8382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150284" y="5624394"/>
                <a:ext cx="394405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961623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Слепцов Владимир Витальевич</a:t>
                </a:r>
                <a:endParaRPr lang="ru-RU" sz="1400" b="1" dirty="0">
                  <a:solidFill>
                    <a:srgbClr val="961623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sz="1400" dirty="0" smtClean="0">
                  <a:solidFill>
                    <a:srgbClr val="961623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1400" dirty="0" smtClean="0">
                    <a:solidFill>
                      <a:srgbClr val="961623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Руководитель </a:t>
                </a:r>
                <a:r>
                  <a:rPr lang="ru-RU" sz="1400" dirty="0">
                    <a:solidFill>
                      <a:srgbClr val="961623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А</a:t>
                </a:r>
                <a:r>
                  <a:rPr lang="ru-RU" sz="1400" dirty="0" smtClean="0">
                    <a:solidFill>
                      <a:srgbClr val="961623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дминистрации городского округа </a:t>
                </a:r>
              </a:p>
              <a:p>
                <a:r>
                  <a:rPr lang="ru-RU" sz="1400" dirty="0" smtClean="0">
                    <a:solidFill>
                      <a:srgbClr val="961623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Химки Московской области</a:t>
                </a:r>
                <a:endParaRPr lang="ru-RU" sz="1400" dirty="0">
                  <a:solidFill>
                    <a:srgbClr val="961623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179" y="5647318"/>
              <a:ext cx="838200" cy="8382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0" y="0"/>
            <a:ext cx="1231197" cy="1163400"/>
          </a:xfrm>
          <a:prstGeom prst="rect">
            <a:avLst/>
          </a:prstGeom>
          <a:solidFill>
            <a:srgbClr val="9616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40891" cy="11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55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Изображение 4" descr="200px-Герб_Химок.png"/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87" y="4414108"/>
            <a:ext cx="1955112" cy="2443891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03608" y="170337"/>
            <a:ext cx="1053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Третейский суд городского округа Химки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856" y="2351164"/>
            <a:ext cx="4007937" cy="26719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2515" y="1464578"/>
            <a:ext cx="6880877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Разрешение любых экономических споров </a:t>
            </a:r>
            <a:r>
              <a:rPr lang="ru-RU" sz="2400" dirty="0">
                <a:latin typeface="Times New Roman"/>
                <a:cs typeface="Times New Roman"/>
              </a:rPr>
              <a:t>с участием юридических лиц независимо от местонахождения сторон или места заключения договора на всей территории Российской </a:t>
            </a:r>
            <a:r>
              <a:rPr lang="ru-RU" sz="2400" dirty="0" smtClean="0">
                <a:latin typeface="Times New Roman"/>
                <a:cs typeface="Times New Roman"/>
              </a:rPr>
              <a:t>Федерации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</a:p>
          <a:p>
            <a:endParaRPr lang="ru-RU" sz="2400" dirty="0" smtClean="0">
              <a:latin typeface="Times New Roman"/>
              <a:cs typeface="Times New Roman"/>
            </a:endParaRPr>
          </a:p>
          <a:p>
            <a:endParaRPr lang="ru-RU" sz="24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Рассмотрение споров </a:t>
            </a:r>
            <a:r>
              <a:rPr lang="ru-RU" sz="2400" dirty="0">
                <a:latin typeface="Times New Roman"/>
                <a:cs typeface="Times New Roman"/>
              </a:rPr>
              <a:t>в срок до 14 </a:t>
            </a:r>
            <a:r>
              <a:rPr lang="ru-RU" sz="2400" dirty="0" smtClean="0">
                <a:latin typeface="Times New Roman"/>
                <a:cs typeface="Times New Roman"/>
              </a:rPr>
              <a:t>дней (в </a:t>
            </a:r>
            <a:r>
              <a:rPr lang="ru-RU" sz="2400" dirty="0">
                <a:latin typeface="Times New Roman"/>
                <a:cs typeface="Times New Roman"/>
              </a:rPr>
              <a:t>государственных арбитражных судах и судах общей юрисдикции срок рассмотрения дел иногда затягивается на 5-6 </a:t>
            </a:r>
            <a:r>
              <a:rPr lang="ru-RU" sz="2400" dirty="0" smtClean="0">
                <a:latin typeface="Times New Roman"/>
                <a:cs typeface="Times New Roman"/>
              </a:rPr>
              <a:t>месяцев)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Fin.png"/>
          <p:cNvPicPr>
            <a:picLocks noChangeAspect="1"/>
          </p:cNvPicPr>
          <p:nvPr/>
        </p:nvPicPr>
        <p:blipFill>
          <a:blip r:embed="rId8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090"/>
            <a:ext cx="2898529" cy="290664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10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84826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31257" y="167048"/>
            <a:ext cx="1092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Общественная приемная уполномоченного по защите прав предпринимателей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8194" y="1003911"/>
            <a:ext cx="78105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Рассмотрение жалоб субъектов малого и среднего предпринимательства, права и законные интересы которых были нарушены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Сбор, изучение и анализ информации по вопросам обеспечение защиты прав и законных интересов предпринимателей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Информирование населения г. о. Химки о состоянии соблюдения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защиты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 и законных интересов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предпринимателей, а также деятельности приемной Уполномоченного.</a:t>
            </a:r>
          </a:p>
        </p:txBody>
      </p:sp>
      <p:pic>
        <p:nvPicPr>
          <p:cNvPr id="2" name="Изображение 1" descr="DSC_022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61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54" y="4159328"/>
            <a:ext cx="2903684" cy="19306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190" y="1390482"/>
            <a:ext cx="3549048" cy="24304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gerb_moskovskoy_oblasti_Abali.ru_.png"/>
          <p:cNvPicPr>
            <a:picLocks noChangeAspect="1"/>
          </p:cNvPicPr>
          <p:nvPr/>
        </p:nvPicPr>
        <p:blipFill>
          <a:blip r:embed="rId10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2" y="1804728"/>
            <a:ext cx="3302222" cy="4411895"/>
          </a:xfrm>
          <a:prstGeom prst="rect">
            <a:avLst/>
          </a:prstGeom>
        </p:spPr>
      </p:pic>
      <p:pic>
        <p:nvPicPr>
          <p:cNvPr id="5" name="Изображение 4" descr="DSC_0216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36" y="4602757"/>
            <a:ext cx="2907442" cy="19331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11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81478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10060" y="196478"/>
            <a:ext cx="10577552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89000">
              <a:lnSpc>
                <a:spcPts val="12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Приемная председателя депутатской комиссии по вопросам науки, </a:t>
            </a:r>
            <a:endParaRPr lang="ru-RU" sz="2400" b="1" dirty="0" smtClean="0">
              <a:solidFill>
                <a:schemeClr val="bg1"/>
              </a:solidFill>
              <a:ea typeface="Tahoma" panose="020B0604030504040204" pitchFamily="34" charset="0"/>
              <a:cs typeface="Times New Roman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промышленности</a:t>
            </a:r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предпринимательства </a:t>
            </a:r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и инновационной политике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625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5948" y="1216091"/>
            <a:ext cx="98796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Организован </a:t>
            </a:r>
            <a:r>
              <a:rPr lang="ru-RU" sz="2400" dirty="0">
                <a:latin typeface="Times New Roman"/>
                <a:cs typeface="Times New Roman"/>
              </a:rPr>
              <a:t>прием представителя депутатского </a:t>
            </a:r>
            <a:r>
              <a:rPr lang="ru-RU" sz="2400" dirty="0" smtClean="0">
                <a:latin typeface="Times New Roman"/>
                <a:cs typeface="Times New Roman"/>
              </a:rPr>
              <a:t>корпуса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Все нормативно – правовые документы по линии предпринимательства </a:t>
            </a:r>
            <a:endParaRPr lang="ru-RU" sz="2400" dirty="0" smtClean="0">
              <a:latin typeface="Times New Roman"/>
              <a:cs typeface="Times New Roman"/>
            </a:endParaRPr>
          </a:p>
          <a:p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   проходят </a:t>
            </a:r>
            <a:r>
              <a:rPr lang="ru-RU" sz="2400" dirty="0">
                <a:latin typeface="Times New Roman"/>
                <a:cs typeface="Times New Roman"/>
              </a:rPr>
              <a:t>рассмотрение на депутатской </a:t>
            </a:r>
            <a:r>
              <a:rPr lang="ru-RU" sz="2400" dirty="0" smtClean="0">
                <a:latin typeface="Times New Roman"/>
                <a:cs typeface="Times New Roman"/>
              </a:rPr>
              <a:t>комиссии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</a:p>
          <a:p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Очная встреча помогает обеим сторонам лучше понять друг </a:t>
            </a:r>
            <a:r>
              <a:rPr lang="ru-RU" sz="2400" dirty="0" smtClean="0">
                <a:latin typeface="Times New Roman"/>
                <a:cs typeface="Times New Roman"/>
              </a:rPr>
              <a:t>друга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12</a:t>
            </a:fld>
            <a:endParaRPr lang="ru-RU" sz="20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280" y="3863175"/>
            <a:ext cx="8322290" cy="24251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478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08871" y="-81933"/>
            <a:ext cx="10234709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89000">
              <a:lnSpc>
                <a:spcPts val="288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Приемная председателя комиссии по предпринимательству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Общественной палаты г. о. Химки</a:t>
            </a:r>
            <a:endParaRPr lang="en-US" sz="2400" b="1" dirty="0">
              <a:solidFill>
                <a:schemeClr val="bg1"/>
              </a:solidFill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506" y="981429"/>
            <a:ext cx="93473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Задачи:</a:t>
            </a:r>
          </a:p>
          <a:p>
            <a:pPr marL="342900" indent="-342900">
              <a:buFont typeface="Wingdings" charset="2"/>
              <a:buChar char="Ø"/>
            </a:pPr>
            <a:endParaRPr lang="ru-RU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Выстраивание модели </a:t>
            </a:r>
            <a:r>
              <a:rPr lang="ru-RU" sz="2400" dirty="0">
                <a:latin typeface="Times New Roman"/>
                <a:cs typeface="Times New Roman"/>
              </a:rPr>
              <a:t>взаимоотношений </a:t>
            </a:r>
            <a:r>
              <a:rPr lang="ru-RU" sz="2400" dirty="0" smtClean="0">
                <a:latin typeface="Times New Roman"/>
                <a:cs typeface="Times New Roman"/>
              </a:rPr>
              <a:t>бизнеса </a:t>
            </a:r>
            <a:r>
              <a:rPr lang="ru-RU" sz="2400" dirty="0">
                <a:latin typeface="Times New Roman"/>
                <a:cs typeface="Times New Roman"/>
              </a:rPr>
              <a:t>и с обществом, и с властными </a:t>
            </a:r>
            <a:r>
              <a:rPr lang="ru-RU" sz="2400" dirty="0" smtClean="0">
                <a:latin typeface="Times New Roman"/>
                <a:cs typeface="Times New Roman"/>
              </a:rPr>
              <a:t>структурами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Организация </a:t>
            </a:r>
            <a:r>
              <a:rPr lang="ru-RU" sz="2400" dirty="0">
                <a:latin typeface="Times New Roman"/>
                <a:cs typeface="Times New Roman"/>
              </a:rPr>
              <a:t>приема жителей округа, </a:t>
            </a:r>
            <a:r>
              <a:rPr lang="ru-RU" sz="2400" dirty="0" smtClean="0">
                <a:latin typeface="Times New Roman"/>
                <a:cs typeface="Times New Roman"/>
              </a:rPr>
              <a:t>работа </a:t>
            </a:r>
            <a:r>
              <a:rPr lang="ru-RU" sz="2400" dirty="0">
                <a:latin typeface="Times New Roman"/>
                <a:cs typeface="Times New Roman"/>
              </a:rPr>
              <a:t>с их обращениями и </a:t>
            </a:r>
            <a:r>
              <a:rPr lang="ru-RU" sz="2400" dirty="0" smtClean="0">
                <a:latin typeface="Times New Roman"/>
                <a:cs typeface="Times New Roman"/>
              </a:rPr>
              <a:t>взаимодействие </a:t>
            </a:r>
            <a:r>
              <a:rPr lang="ru-RU" sz="2400" dirty="0">
                <a:latin typeface="Times New Roman"/>
                <a:cs typeface="Times New Roman"/>
              </a:rPr>
              <a:t>с органами </a:t>
            </a:r>
            <a:r>
              <a:rPr lang="ru-RU" sz="2400" dirty="0" smtClean="0">
                <a:latin typeface="Times New Roman"/>
                <a:cs typeface="Times New Roman"/>
              </a:rPr>
              <a:t>власти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Прямой </a:t>
            </a:r>
            <a:r>
              <a:rPr lang="ru-RU" sz="2400" dirty="0">
                <a:latin typeface="Times New Roman"/>
                <a:cs typeface="Times New Roman"/>
              </a:rPr>
              <a:t>диалог члена общественной палаты с руководителями </a:t>
            </a:r>
            <a:r>
              <a:rPr lang="ru-RU" sz="2400" dirty="0" smtClean="0">
                <a:latin typeface="Times New Roman"/>
                <a:cs typeface="Times New Roman"/>
              </a:rPr>
              <a:t>предприятий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ru-RU" sz="2400" dirty="0">
              <a:effectLst/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200px-Герб_Химок.png"/>
          <p:cNvPicPr>
            <a:picLocks noChangeAspect="1"/>
          </p:cNvPicPr>
          <p:nvPr/>
        </p:nvPicPr>
        <p:blipFill>
          <a:blip r:embed="rId6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22" y="1009136"/>
            <a:ext cx="2423305" cy="3029131"/>
          </a:xfrm>
          <a:prstGeom prst="rect">
            <a:avLst/>
          </a:prstGeom>
        </p:spPr>
      </p:pic>
      <p:pic>
        <p:nvPicPr>
          <p:cNvPr id="4" name="Изображение 3" descr="logo (2).png"/>
          <p:cNvPicPr>
            <a:picLocks noChangeAspect="1"/>
          </p:cNvPicPr>
          <p:nvPr/>
        </p:nvPicPr>
        <p:blipFill>
          <a:blip r:embed="rId7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" y="4286629"/>
            <a:ext cx="6450908" cy="208393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046" y="4472491"/>
            <a:ext cx="2940451" cy="22036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13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84826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70404" y="162646"/>
            <a:ext cx="1061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Информационная поддержка предпринимателей г. о. Химки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262391" y="1369786"/>
            <a:ext cx="9781379" cy="45176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latin typeface="Times New Roman"/>
                <a:ea typeface="Tahoma" panose="020B0604030504040204" pitchFamily="34" charset="0"/>
                <a:cs typeface="Times New Roman"/>
              </a:rPr>
              <a:t>Сайт Делового портала г. о. Химки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 smtClean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latin typeface="Times New Roman"/>
                <a:ea typeface="Tahoma" panose="020B0604030504040204" pitchFamily="34" charset="0"/>
                <a:cs typeface="Times New Roman"/>
              </a:rPr>
              <a:t>Сайт Администрации г. о Химки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b="1" dirty="0">
              <a:solidFill>
                <a:srgbClr val="961623"/>
              </a:solidFill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latin typeface="Times New Roman"/>
                <a:ea typeface="Tahoma" panose="020B0604030504040204" pitchFamily="34" charset="0"/>
                <a:cs typeface="Times New Roman"/>
              </a:rPr>
              <a:t>Муниципальные и областные СМИ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latin typeface="Times New Roman"/>
                <a:ea typeface="Tahoma" panose="020B0604030504040204" pitchFamily="34" charset="0"/>
                <a:cs typeface="Times New Roman"/>
              </a:rPr>
              <a:t>Сайты инфраструктур поддержки МСП</a:t>
            </a:r>
            <a:endParaRPr lang="ru-RU" sz="2000" b="1" kern="1200" dirty="0">
              <a:solidFill>
                <a:srgbClr val="881550"/>
              </a:solidFill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009863" cy="780837"/>
            <a:chOff x="0" y="0"/>
            <a:chExt cx="1009863" cy="780837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780837" y="0"/>
              <a:ext cx="114513" cy="780837"/>
            </a:xfrm>
            <a:prstGeom prst="rect">
              <a:avLst/>
            </a:prstGeom>
            <a:solidFill>
              <a:srgbClr val="96162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895350" y="0"/>
              <a:ext cx="114513" cy="780837"/>
            </a:xfrm>
            <a:prstGeom prst="rect">
              <a:avLst/>
            </a:prstGeom>
            <a:solidFill>
              <a:srgbClr val="961623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80837" cy="780837"/>
            </a:xfrm>
            <a:prstGeom prst="rect">
              <a:avLst/>
            </a:prstGeom>
          </p:spPr>
        </p:pic>
      </p:grp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13" y="1441152"/>
            <a:ext cx="742070" cy="660050"/>
          </a:xfrm>
          <a:prstGeom prst="rect">
            <a:avLst/>
          </a:prstGeom>
          <a:ln w="25400">
            <a:solidFill>
              <a:srgbClr val="CC3300"/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15" y="3780203"/>
            <a:ext cx="743856" cy="681876"/>
          </a:xfrm>
          <a:prstGeom prst="rect">
            <a:avLst/>
          </a:prstGeom>
          <a:ln w="25400">
            <a:solidFill>
              <a:srgbClr val="CC3300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20" y="2567215"/>
            <a:ext cx="746551" cy="705240"/>
          </a:xfrm>
          <a:prstGeom prst="rect">
            <a:avLst/>
          </a:prstGeom>
          <a:ln w="25400">
            <a:solidFill>
              <a:srgbClr val="CC3300"/>
            </a:solidFill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88" y="4936670"/>
            <a:ext cx="739483" cy="727713"/>
          </a:xfrm>
          <a:prstGeom prst="rect">
            <a:avLst/>
          </a:prstGeom>
          <a:ln w="25400">
            <a:solidFill>
              <a:srgbClr val="CC3300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8200" y="2340429"/>
            <a:ext cx="1914015" cy="10704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6088" y="1006925"/>
            <a:ext cx="1918075" cy="1106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1868" y="1006930"/>
            <a:ext cx="1920559" cy="1085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9975" y="3628572"/>
            <a:ext cx="1581167" cy="10405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7084" y="3628570"/>
            <a:ext cx="1571129" cy="10432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1835" y="3628571"/>
            <a:ext cx="1591593" cy="10426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5177" y="4934857"/>
            <a:ext cx="1459982" cy="1133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7060" y="4934857"/>
            <a:ext cx="1436537" cy="11339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88421" y="4934857"/>
            <a:ext cx="1433578" cy="11339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8494" y="2340427"/>
            <a:ext cx="1905791" cy="10795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14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7119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0" grpId="0"/>
      <p:bldP spid="7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71574" y="106407"/>
            <a:ext cx="9123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Задачи, предложения, планируемый результат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9727" y="403178"/>
            <a:ext cx="181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</a:rPr>
              <a:t>Соглашения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46" y="1342522"/>
            <a:ext cx="1166838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Более 20 соглашений:</a:t>
            </a:r>
          </a:p>
          <a:p>
            <a:endParaRPr lang="ru-RU" sz="22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ü"/>
            </a:pPr>
            <a:r>
              <a:rPr lang="ru-RU" sz="2200" dirty="0" smtClean="0">
                <a:latin typeface="Times New Roman"/>
                <a:cs typeface="Times New Roman"/>
              </a:rPr>
              <a:t>кредитно-финансовые институты городского округа Химки</a:t>
            </a:r>
            <a:r>
              <a:rPr lang="en-US" sz="2200" dirty="0" smtClean="0">
                <a:latin typeface="Times New Roman"/>
                <a:cs typeface="Times New Roman"/>
              </a:rPr>
              <a:t>;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ü"/>
            </a:pPr>
            <a:r>
              <a:rPr lang="ru-RU" sz="2200" dirty="0" smtClean="0">
                <a:latin typeface="Times New Roman"/>
                <a:cs typeface="Times New Roman"/>
              </a:rPr>
              <a:t>Областные и муниципальные инфраструктуры поддержки и развития предпринимательства</a:t>
            </a:r>
            <a:r>
              <a:rPr lang="en-US" sz="2200" dirty="0" smtClean="0">
                <a:latin typeface="Times New Roman"/>
                <a:cs typeface="Times New Roman"/>
              </a:rPr>
              <a:t>;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ü"/>
            </a:pPr>
            <a:r>
              <a:rPr lang="ru-RU" sz="2200" dirty="0" smtClean="0">
                <a:latin typeface="Times New Roman"/>
                <a:cs typeface="Times New Roman"/>
              </a:rPr>
              <a:t>Химкинская городская прокуратура</a:t>
            </a:r>
            <a:r>
              <a:rPr lang="ru-RU" sz="2200" dirty="0">
                <a:latin typeface="Times New Roman"/>
                <a:cs typeface="Times New Roman"/>
              </a:rPr>
              <a:t>;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ü"/>
            </a:pPr>
            <a:r>
              <a:rPr lang="ru-RU" sz="2200" dirty="0" smtClean="0">
                <a:latin typeface="Times New Roman"/>
                <a:cs typeface="Times New Roman"/>
              </a:rPr>
              <a:t>Муниципальные СМИ.</a:t>
            </a:r>
          </a:p>
          <a:p>
            <a:endParaRPr lang="ru-RU" sz="2200" dirty="0" smtClean="0">
              <a:latin typeface="Times New Roman"/>
              <a:cs typeface="Times New Roman"/>
            </a:endParaRPr>
          </a:p>
          <a:p>
            <a:r>
              <a:rPr lang="ru-RU" sz="2400" b="1" dirty="0" smtClean="0">
                <a:latin typeface="Times New Roman"/>
                <a:cs typeface="Times New Roman"/>
              </a:rPr>
              <a:t>В планах:</a:t>
            </a:r>
          </a:p>
          <a:p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200" dirty="0" smtClean="0">
                <a:latin typeface="Times New Roman"/>
                <a:cs typeface="Times New Roman"/>
              </a:rPr>
              <a:t>Межрайонная </a:t>
            </a:r>
            <a:r>
              <a:rPr lang="ru-RU" sz="2200" dirty="0">
                <a:latin typeface="Times New Roman"/>
                <a:cs typeface="Times New Roman"/>
              </a:rPr>
              <a:t>ИФНС России №13 по Московской </a:t>
            </a:r>
            <a:r>
              <a:rPr lang="ru-RU" sz="2200" dirty="0" smtClean="0">
                <a:latin typeface="Times New Roman"/>
                <a:cs typeface="Times New Roman"/>
              </a:rPr>
              <a:t>области</a:t>
            </a:r>
            <a:r>
              <a:rPr lang="en-US" sz="2200" dirty="0" smtClean="0">
                <a:latin typeface="Times New Roman"/>
                <a:cs typeface="Times New Roman"/>
              </a:rPr>
              <a:t>;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200" dirty="0" smtClean="0">
                <a:latin typeface="Times New Roman"/>
                <a:cs typeface="Times New Roman"/>
              </a:rPr>
              <a:t>Главные Управления Пенсионного фонда РФ в г. о. Химки</a:t>
            </a:r>
            <a:r>
              <a:rPr lang="en-US" sz="2200" dirty="0" smtClean="0">
                <a:latin typeface="Times New Roman"/>
                <a:cs typeface="Times New Roman"/>
              </a:rPr>
              <a:t>;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ru-RU" sz="2200" dirty="0" smtClean="0">
                <a:latin typeface="Times New Roman"/>
                <a:cs typeface="Times New Roman"/>
              </a:rPr>
              <a:t>Отдел государственной статистики в г. о. Химки</a:t>
            </a:r>
            <a:r>
              <a:rPr lang="en-US" sz="2200" dirty="0" smtClean="0">
                <a:latin typeface="Times New Roman"/>
                <a:cs typeface="Times New Roman"/>
              </a:rPr>
              <a:t>.</a:t>
            </a:r>
            <a:endParaRPr lang="ru-RU" sz="2200" dirty="0">
              <a:latin typeface="Times New Roman"/>
              <a:cs typeface="Times New Roman"/>
            </a:endParaRPr>
          </a:p>
        </p:txBody>
      </p:sp>
      <p:pic>
        <p:nvPicPr>
          <p:cNvPr id="9" name="Изображение 8" descr="382px-VTB24_Logo_svg.png"/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14" y="1153524"/>
            <a:ext cx="2359297" cy="648499"/>
          </a:xfrm>
          <a:prstGeom prst="rect">
            <a:avLst/>
          </a:prstGeom>
        </p:spPr>
      </p:pic>
      <p:pic>
        <p:nvPicPr>
          <p:cNvPr id="11" name="Изображение 10" descr="sberbank2010.png"/>
          <p:cNvPicPr>
            <a:picLocks noChangeAspect="1"/>
          </p:cNvPicPr>
          <p:nvPr/>
        </p:nvPicPr>
        <p:blipFill>
          <a:blip r:embed="rId5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51" y="1600291"/>
            <a:ext cx="3302396" cy="614246"/>
          </a:xfrm>
          <a:prstGeom prst="rect">
            <a:avLst/>
          </a:prstGeom>
        </p:spPr>
      </p:pic>
      <p:pic>
        <p:nvPicPr>
          <p:cNvPr id="12" name="Изображение 11" descr="банк Москвы.gif"/>
          <p:cNvPicPr>
            <a:picLocks noChangeAspect="1"/>
          </p:cNvPicPr>
          <p:nvPr/>
        </p:nvPicPr>
        <p:blipFill>
          <a:blip r:embed="rId6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63" y="1107267"/>
            <a:ext cx="1189070" cy="325668"/>
          </a:xfrm>
          <a:prstGeom prst="rect">
            <a:avLst/>
          </a:prstGeom>
        </p:spPr>
      </p:pic>
      <p:pic>
        <p:nvPicPr>
          <p:cNvPr id="13" name="Изображение 12" descr="75312f9eaa5241161e1e965cae173ea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11" y="3076769"/>
            <a:ext cx="3648984" cy="2426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Изображение 19" descr="logo (1).png"/>
          <p:cNvPicPr>
            <a:picLocks noChangeAspect="1"/>
          </p:cNvPicPr>
          <p:nvPr/>
        </p:nvPicPr>
        <p:blipFill>
          <a:blip r:embed="rId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1" y="5503768"/>
            <a:ext cx="4352544" cy="1124815"/>
          </a:xfrm>
          <a:prstGeom prst="rect">
            <a:avLst/>
          </a:prstGeom>
        </p:spPr>
      </p:pic>
      <p:pic>
        <p:nvPicPr>
          <p:cNvPr id="21" name="Изображение 20" descr="logo.png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7" y="5468011"/>
            <a:ext cx="1137127" cy="11605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170404" y="162646"/>
            <a:ext cx="106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Соглашения о взаимодействии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0"/>
            <a:ext cx="1009863" cy="780837"/>
            <a:chOff x="0" y="0"/>
            <a:chExt cx="1009863" cy="78083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80837" y="0"/>
              <a:ext cx="114513" cy="780837"/>
            </a:xfrm>
            <a:prstGeom prst="rect">
              <a:avLst/>
            </a:prstGeom>
            <a:solidFill>
              <a:srgbClr val="96162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95350" y="0"/>
              <a:ext cx="114513" cy="780837"/>
            </a:xfrm>
            <a:prstGeom prst="rect">
              <a:avLst/>
            </a:prstGeom>
            <a:solidFill>
              <a:srgbClr val="961623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4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80837" cy="780837"/>
            </a:xfrm>
            <a:prstGeom prst="rect">
              <a:avLst/>
            </a:prstGeom>
          </p:spPr>
        </p:pic>
      </p:grpSp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15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1518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4803" y="159326"/>
            <a:ext cx="6073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Положительная динамика за месяц работы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110" y="1527588"/>
            <a:ext cx="8143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Количество предпринимателей, обратившихся в 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рамках личного приема – </a:t>
            </a:r>
            <a:r>
              <a:rPr lang="ru-RU" sz="2400" b="1" dirty="0" smtClean="0">
                <a:latin typeface="Times New Roman"/>
                <a:cs typeface="Times New Roman"/>
              </a:rPr>
              <a:t>более 100 </a:t>
            </a:r>
            <a:r>
              <a:rPr lang="ru-RU" sz="2400" dirty="0" smtClean="0">
                <a:latin typeface="Times New Roman"/>
                <a:cs typeface="Times New Roman"/>
              </a:rPr>
              <a:t>человек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ru-RU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ru-RU" sz="2400" dirty="0" smtClean="0">
                <a:latin typeface="Times New Roman"/>
                <a:cs typeface="Times New Roman"/>
              </a:rPr>
              <a:t>Количество устных юридических консультаций, 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оказанных предпринимателям г. о. Химки – </a:t>
            </a:r>
            <a:r>
              <a:rPr lang="ru-RU" sz="2400" b="1" dirty="0" smtClean="0">
                <a:latin typeface="Times New Roman"/>
                <a:cs typeface="Times New Roman"/>
              </a:rPr>
              <a:t>более 200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01.png"/>
          <p:cNvPicPr>
            <a:picLocks noChangeAspect="1"/>
          </p:cNvPicPr>
          <p:nvPr/>
        </p:nvPicPr>
        <p:blipFill>
          <a:blip r:embed="rId6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51" y="1103874"/>
            <a:ext cx="3718808" cy="4551874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03918" y="1429253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06141" y="2862609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Изображение 4" descr="фото 5_1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4" y="4248210"/>
            <a:ext cx="3147283" cy="21999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14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01" y="4244525"/>
            <a:ext cx="3290522" cy="2204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16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01933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71574" y="106407"/>
            <a:ext cx="9123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Задачи, предложения, планируемый результат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" y="0"/>
            <a:ext cx="12192000" cy="1171575"/>
          </a:xfrm>
          <a:prstGeom prst="rect">
            <a:avLst/>
          </a:prstGeom>
          <a:solidFill>
            <a:srgbClr val="B2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0891" cy="11767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7931" y="304750"/>
            <a:ext cx="1002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</a:rPr>
              <a:t> Антикризисная экономика: «Новая реальность»</a:t>
            </a:r>
            <a:endParaRPr lang="ru-RU" sz="3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1857" y="271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970739" y="2358556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84285" y="3742465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Руководитель администрации</a:t>
            </a:r>
          </a:p>
          <a:p>
            <a:pPr algn="ctr"/>
            <a:r>
              <a:rPr lang="ru-RU" sz="2000" b="1" dirty="0" smtClean="0"/>
              <a:t>городского округа Химки Московской области</a:t>
            </a:r>
            <a:endParaRPr lang="ru-RU" sz="2000" b="1" dirty="0"/>
          </a:p>
          <a:p>
            <a:pPr algn="ctr"/>
            <a:endParaRPr lang="ru-RU" dirty="0"/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Слепцов Владимир Витальевич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646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EEEE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8"/>
            <a:ext cx="12192000" cy="68580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15408" y="2904926"/>
            <a:ext cx="5707995" cy="2841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Химкинская</a:t>
            </a:r>
            <a:r>
              <a:rPr lang="ru-RU" dirty="0">
                <a:latin typeface="Times New Roman"/>
                <a:ea typeface="Tahoma" panose="020B0604030504040204" pitchFamily="34" charset="0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торгово-промышленная палата</a:t>
            </a:r>
            <a:endParaRPr lang="ru-RU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 smtClean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Муниципальное бюджетное учреждение «Малый бизнес Химки»</a:t>
            </a:r>
            <a:endParaRPr lang="ru-RU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 smtClean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Общественная приемная Уполномоченного по защите прав предпринимателей 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Приемная председателя депутатской комиссии по вопросам науки, промышленности, предпринимательства и инновационной политике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Третейский суд г. о. Химки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latin typeface="Times New Roman"/>
                <a:ea typeface="Tahoma" panose="020B0604030504040204" pitchFamily="34" charset="0"/>
                <a:cs typeface="Times New Roman"/>
              </a:rPr>
              <a:t>Приемная председателя комиссии по предпринимательству Общественной палаты г. о. Химки</a:t>
            </a:r>
            <a:endParaRPr lang="en-US" dirty="0" smtClean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dirty="0" smtClean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372353" y="1487671"/>
            <a:ext cx="249168" cy="268761"/>
            <a:chOff x="578349" y="1877559"/>
            <a:chExt cx="431514" cy="431514"/>
          </a:xfrm>
        </p:grpSpPr>
        <p:sp>
          <p:nvSpPr>
            <p:cNvPr id="14" name="Овал 13"/>
            <p:cNvSpPr/>
            <p:nvPr/>
          </p:nvSpPr>
          <p:spPr>
            <a:xfrm>
              <a:off x="578349" y="1877559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Нашивка 14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71096" y="5192499"/>
            <a:ext cx="249168" cy="268761"/>
            <a:chOff x="578349" y="1877559"/>
            <a:chExt cx="431514" cy="431514"/>
          </a:xfrm>
        </p:grpSpPr>
        <p:sp>
          <p:nvSpPr>
            <p:cNvPr id="17" name="Овал 16"/>
            <p:cNvSpPr/>
            <p:nvPr/>
          </p:nvSpPr>
          <p:spPr>
            <a:xfrm>
              <a:off x="578349" y="1877559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Нашивка 17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371096" y="2250490"/>
            <a:ext cx="249168" cy="268761"/>
            <a:chOff x="578349" y="1838933"/>
            <a:chExt cx="431514" cy="431514"/>
          </a:xfrm>
        </p:grpSpPr>
        <p:sp>
          <p:nvSpPr>
            <p:cNvPr id="20" name="Овал 19"/>
            <p:cNvSpPr/>
            <p:nvPr/>
          </p:nvSpPr>
          <p:spPr>
            <a:xfrm>
              <a:off x="578349" y="1838933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Нашивка 20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71096" y="3176075"/>
            <a:ext cx="249168" cy="268761"/>
            <a:chOff x="578349" y="1877559"/>
            <a:chExt cx="431514" cy="431514"/>
          </a:xfrm>
        </p:grpSpPr>
        <p:sp>
          <p:nvSpPr>
            <p:cNvPr id="23" name="Овал 22"/>
            <p:cNvSpPr/>
            <p:nvPr/>
          </p:nvSpPr>
          <p:spPr>
            <a:xfrm>
              <a:off x="578349" y="1877559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Нашивка 23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369642" y="4097996"/>
            <a:ext cx="249168" cy="268761"/>
            <a:chOff x="578349" y="1877559"/>
            <a:chExt cx="431514" cy="431514"/>
          </a:xfrm>
        </p:grpSpPr>
        <p:sp>
          <p:nvSpPr>
            <p:cNvPr id="26" name="Овал 25"/>
            <p:cNvSpPr/>
            <p:nvPr/>
          </p:nvSpPr>
          <p:spPr>
            <a:xfrm>
              <a:off x="578349" y="1877559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Нашивка 26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369642" y="5890517"/>
            <a:ext cx="249168" cy="268761"/>
            <a:chOff x="578349" y="1877559"/>
            <a:chExt cx="431514" cy="431514"/>
          </a:xfrm>
        </p:grpSpPr>
        <p:sp>
          <p:nvSpPr>
            <p:cNvPr id="29" name="Овал 28"/>
            <p:cNvSpPr/>
            <p:nvPr/>
          </p:nvSpPr>
          <p:spPr>
            <a:xfrm>
              <a:off x="578349" y="1877559"/>
              <a:ext cx="431514" cy="431514"/>
            </a:xfrm>
            <a:prstGeom prst="ellipse">
              <a:avLst/>
            </a:prstGeom>
            <a:solidFill>
              <a:srgbClr val="961623"/>
            </a:solidFill>
            <a:ln w="28575">
              <a:solidFill>
                <a:srgbClr val="B21A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Нашивка 29"/>
            <p:cNvSpPr/>
            <p:nvPr/>
          </p:nvSpPr>
          <p:spPr>
            <a:xfrm>
              <a:off x="721167" y="1978775"/>
              <a:ext cx="145878" cy="229081"/>
            </a:xfrm>
            <a:prstGeom prst="chevron">
              <a:avLst>
                <a:gd name="adj" fmla="val 624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3934" y="158757"/>
            <a:ext cx="1055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Единый центр поддержки </a:t>
            </a: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предпринимательства (ЕЦПП)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318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pic>
        <p:nvPicPr>
          <p:cNvPr id="5" name="Изображение 4" descr="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106" y="1026002"/>
            <a:ext cx="1452407" cy="17777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4" y="1045786"/>
            <a:ext cx="3849901" cy="561616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sz="2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3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00px-Герб_Химок.png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945" y="898645"/>
            <a:ext cx="2511699" cy="3139623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0644" y="135647"/>
            <a:ext cx="1073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учреждение «Малый бизнес Химки»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14" y="1310468"/>
            <a:ext cx="397061" cy="375515"/>
          </a:xfrm>
          <a:prstGeom prst="rect">
            <a:avLst/>
          </a:prstGeom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3740603"/>
            <a:ext cx="397061" cy="375515"/>
          </a:xfrm>
          <a:prstGeom prst="rect">
            <a:avLst/>
          </a:prstGeom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4540386"/>
            <a:ext cx="397061" cy="375515"/>
          </a:xfrm>
          <a:prstGeom prst="rect">
            <a:avLst/>
          </a:prstGeom>
        </p:spPr>
      </p:pic>
      <p:sp>
        <p:nvSpPr>
          <p:cNvPr id="14" name="Объект 4"/>
          <p:cNvSpPr txBox="1">
            <a:spLocks/>
          </p:cNvSpPr>
          <p:nvPr/>
        </p:nvSpPr>
        <p:spPr>
          <a:xfrm>
            <a:off x="555022" y="869932"/>
            <a:ext cx="11636979" cy="5278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174479"/>
              </a:solidFill>
              <a:effectLst/>
              <a:uLnTx/>
              <a:uFillTx/>
              <a:cs typeface="Palatino" charset="0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Б</a:t>
            </a:r>
            <a:r>
              <a:rPr lang="ru-RU" sz="2000" dirty="0" smtClean="0">
                <a:latin typeface="Times New Roman"/>
                <a:cs typeface="Times New Roman"/>
              </a:rPr>
              <a:t>есплатное </a:t>
            </a:r>
            <a:r>
              <a:rPr lang="ru-RU" sz="2000" dirty="0">
                <a:latin typeface="Times New Roman"/>
                <a:cs typeface="Times New Roman"/>
              </a:rPr>
              <a:t>консультирование субъектов малого и среднего предпринимательства и начинающих предпринимателей по вопросам создания и развития бизнеса в городском округе Химки</a:t>
            </a:r>
            <a:r>
              <a:rPr lang="ru-RU" sz="2000" dirty="0" smtClean="0">
                <a:latin typeface="Times New Roman"/>
                <a:cs typeface="Times New Roman"/>
              </a:rPr>
              <a:t>;</a:t>
            </a:r>
          </a:p>
          <a:p>
            <a:pPr marL="342900" indent="-342900">
              <a:buFont typeface="Wingdings" charset="2"/>
              <a:buChar char="Ø"/>
            </a:pP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В</a:t>
            </a:r>
            <a:r>
              <a:rPr lang="ru-RU" sz="2000" dirty="0" smtClean="0">
                <a:latin typeface="Times New Roman"/>
                <a:cs typeface="Times New Roman"/>
              </a:rPr>
              <a:t>едение Реестра субъектов МСП и Реестра получателей государственной поддержки МСП;</a:t>
            </a:r>
          </a:p>
          <a:p>
            <a:pPr marL="342900" indent="-342900">
              <a:buFont typeface="Wingdings" charset="2"/>
              <a:buChar char="Ø"/>
            </a:pP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О</a:t>
            </a:r>
            <a:r>
              <a:rPr lang="ru-RU" sz="2000" dirty="0" smtClean="0">
                <a:latin typeface="Times New Roman"/>
                <a:cs typeface="Times New Roman"/>
              </a:rPr>
              <a:t>рганизация </a:t>
            </a:r>
            <a:r>
              <a:rPr lang="ru-RU" sz="2000" dirty="0">
                <a:latin typeface="Times New Roman"/>
                <a:cs typeface="Times New Roman"/>
              </a:rPr>
              <a:t>бесплатных семинаров, тренингов и мастер-классов для предпринимателей, и специалистов компаний</a:t>
            </a:r>
            <a:r>
              <a:rPr lang="ru-RU" sz="2000" dirty="0" smtClean="0">
                <a:latin typeface="Times New Roman"/>
                <a:cs typeface="Times New Roman"/>
              </a:rPr>
              <a:t>;</a:t>
            </a:r>
          </a:p>
          <a:p>
            <a:pPr marL="342900" indent="-342900">
              <a:buFont typeface="Wingdings" charset="2"/>
              <a:buChar char="Ø"/>
            </a:pPr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П</a:t>
            </a:r>
            <a:r>
              <a:rPr lang="ru-RU" sz="2000" dirty="0" smtClean="0">
                <a:latin typeface="Times New Roman"/>
                <a:cs typeface="Times New Roman"/>
              </a:rPr>
              <a:t>роведение </a:t>
            </a:r>
            <a:r>
              <a:rPr lang="ru-RU" sz="2000" dirty="0">
                <a:latin typeface="Times New Roman"/>
                <a:cs typeface="Times New Roman"/>
              </a:rPr>
              <a:t>аналитических исследований деловой среды в городском округе Химки и измерение эффективности оказания мер поддержки МСП</a:t>
            </a:r>
            <a:r>
              <a:rPr lang="ru-RU" sz="2000" dirty="0" smtClean="0">
                <a:latin typeface="Times New Roman"/>
                <a:cs typeface="Times New Roman"/>
              </a:rPr>
              <a:t>;</a:t>
            </a:r>
          </a:p>
          <a:p>
            <a:pPr marL="342900" indent="-342900">
              <a:buFont typeface="Wingdings" charset="2"/>
              <a:buChar char="Ø"/>
            </a:pPr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Р</a:t>
            </a:r>
            <a:r>
              <a:rPr lang="ru-RU" sz="2000" dirty="0" smtClean="0">
                <a:latin typeface="Times New Roman"/>
                <a:cs typeface="Times New Roman"/>
              </a:rPr>
              <a:t>еализация </a:t>
            </a:r>
            <a:r>
              <a:rPr lang="ru-RU" sz="2000" dirty="0">
                <a:latin typeface="Times New Roman"/>
                <a:cs typeface="Times New Roman"/>
              </a:rPr>
              <a:t>мероприятий по популяризации предпринимательства</a:t>
            </a:r>
            <a:r>
              <a:rPr lang="ru-RU" sz="2000" dirty="0" smtClean="0">
                <a:latin typeface="Times New Roman"/>
                <a:cs typeface="Times New Roman"/>
              </a:rPr>
              <a:t>;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 smtClean="0">
                <a:latin typeface="Times New Roman"/>
                <a:cs typeface="Times New Roman"/>
              </a:rPr>
              <a:t>Защита прав и законных интересов потребителей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 smtClean="0">
                <a:latin typeface="Times New Roman"/>
                <a:cs typeface="Times New Roman"/>
              </a:rPr>
              <a:t>Реализация программ финансовой поддержки 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субъектов малого и среднего предпринимательства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15" name="Изображение 14" descr="фото 3 (1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59" y="4413262"/>
            <a:ext cx="2655355" cy="1991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2072368"/>
            <a:ext cx="397061" cy="375515"/>
          </a:xfrm>
          <a:prstGeom prst="rect">
            <a:avLst/>
          </a:prstGeom>
        </p:spPr>
      </p:pic>
      <p:pic>
        <p:nvPicPr>
          <p:cNvPr id="20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2824071"/>
            <a:ext cx="397061" cy="37551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3</a:t>
            </a:fld>
            <a:endParaRPr lang="ru-RU" sz="2000" dirty="0"/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5160425"/>
            <a:ext cx="397061" cy="375515"/>
          </a:xfrm>
          <a:prstGeom prst="rect">
            <a:avLst/>
          </a:prstGeom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5" y="5876362"/>
            <a:ext cx="397061" cy="3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2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71574" y="161955"/>
            <a:ext cx="966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Мероприятия финансовой поддержки предпринимателей за 2015 год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pic>
        <p:nvPicPr>
          <p:cNvPr id="2" name="Изображение 1" descr="cG9saWRvci5ydS9zaXRlcy9kZWZhdWx0L2ZpbGVzL3ByaW1lcmlfcmFib3QvdXJhbDYzNjQ1bi5qcGc_X19pZD0xMjAyMQ==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1" y="4787948"/>
            <a:ext cx="2397686" cy="14885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Изображение 2" descr="114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02" y="4789419"/>
            <a:ext cx="2407707" cy="1484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Изображение 3" descr="9187-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02" y="4791595"/>
            <a:ext cx="2361411" cy="1482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9840182"/>
              </p:ext>
            </p:extLst>
          </p:nvPr>
        </p:nvGraphicFramePr>
        <p:xfrm>
          <a:off x="1945165" y="1551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4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95196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3515" y="164568"/>
            <a:ext cx="966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Мероприятия финансовой поддержки предпринимателей за 2015 год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graphicFrame>
        <p:nvGraphicFramePr>
          <p:cNvPr id="16" name="Содержимое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672657"/>
              </p:ext>
            </p:extLst>
          </p:nvPr>
        </p:nvGraphicFramePr>
        <p:xfrm>
          <a:off x="2047114" y="1228298"/>
          <a:ext cx="9013334" cy="4981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Овал 16"/>
          <p:cNvSpPr/>
          <p:nvPr/>
        </p:nvSpPr>
        <p:spPr>
          <a:xfrm>
            <a:off x="846087" y="1629541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46087" y="3338839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46087" y="5158029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5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27786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F9F4F57-952D-4165-95AE-B3742FD70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>
                                            <p:graphicEl>
                                              <a:dgm id="{9F9F4F57-952D-4165-95AE-B3742FD70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graphicEl>
                                              <a:dgm id="{9F9F4F57-952D-4165-95AE-B3742FD70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EF363B7-B28B-4E1C-909F-810C3BC83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graphicEl>
                                              <a:dgm id="{CEF363B7-B28B-4E1C-909F-810C3BC83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graphicEl>
                                              <a:dgm id="{CEF363B7-B28B-4E1C-909F-810C3BC83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A54DB42-F817-4174-80C7-D7ACAA1A1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graphicEl>
                                              <a:dgm id="{1A54DB42-F817-4174-80C7-D7ACAA1A1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graphicEl>
                                              <a:dgm id="{1A54DB42-F817-4174-80C7-D7ACAA1A1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6" grpId="0">
        <p:bldSub>
          <a:bldDgm bld="lvlOne"/>
        </p:bldSub>
      </p:bldGraphic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Изображение 1" descr="Fin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64" y="1907350"/>
            <a:ext cx="4503751" cy="451636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4802" y="159326"/>
            <a:ext cx="1073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Химкинская торгово-промышленная палата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69814" y="1139167"/>
            <a:ext cx="1143938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Конструктивные </a:t>
            </a:r>
            <a:r>
              <a:rPr lang="ru-RU" sz="2400" dirty="0">
                <a:latin typeface="Times New Roman"/>
                <a:cs typeface="Times New Roman"/>
              </a:rPr>
              <a:t>взаимоотношения с предпринимательским </a:t>
            </a:r>
            <a:r>
              <a:rPr lang="ru-RU" sz="2400" dirty="0" smtClean="0">
                <a:latin typeface="Times New Roman"/>
                <a:cs typeface="Times New Roman"/>
              </a:rPr>
              <a:t>сообществом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Интересы бизнеса, его новые потребности в услугах постоянно предметно рассматриваются Членами правления </a:t>
            </a:r>
            <a:r>
              <a:rPr lang="ru-RU" sz="2400" dirty="0" smtClean="0">
                <a:latin typeface="Times New Roman"/>
                <a:cs typeface="Times New Roman"/>
              </a:rPr>
              <a:t>Палаты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Активное </a:t>
            </a:r>
            <a:r>
              <a:rPr lang="ru-RU" sz="2400" dirty="0">
                <a:latin typeface="Times New Roman"/>
                <a:cs typeface="Times New Roman"/>
              </a:rPr>
              <a:t>участие в работе различных комиссий при Администрации городского </a:t>
            </a:r>
            <a:r>
              <a:rPr lang="ru-RU" sz="2400" dirty="0" smtClean="0">
                <a:latin typeface="Times New Roman"/>
                <a:cs typeface="Times New Roman"/>
              </a:rPr>
              <a:t>округа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ru-RU" sz="2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ru-RU" sz="2400" dirty="0" smtClean="0">
                <a:latin typeface="Times New Roman"/>
                <a:cs typeface="Times New Roman"/>
              </a:rPr>
              <a:t>Активное </a:t>
            </a:r>
            <a:r>
              <a:rPr lang="ru-RU" sz="2400" dirty="0">
                <a:latin typeface="Times New Roman"/>
                <a:cs typeface="Times New Roman"/>
              </a:rPr>
              <a:t>участие в разработке проектов нормативно-правовых актов городского округа Химки по вопросам поддержки и развития малого и среднего </a:t>
            </a:r>
            <a:r>
              <a:rPr lang="ru-RU" sz="2400" dirty="0" smtClean="0">
                <a:latin typeface="Times New Roman"/>
                <a:cs typeface="Times New Roman"/>
              </a:rPr>
              <a:t>предпринимательства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r>
              <a:rPr lang="ru-RU" sz="2400" dirty="0" smtClean="0">
                <a:latin typeface="Times New Roman"/>
                <a:cs typeface="Times New Roman"/>
              </a:rPr>
              <a:t>  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6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91962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6"/>
            <a:ext cx="12192000" cy="6858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1816" y="167384"/>
            <a:ext cx="1073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Услуги Химкинской Торгово-промышленной палаты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14257" y="937365"/>
            <a:ext cx="4496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Услуги Химкинской ТПП: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57650423"/>
              </p:ext>
            </p:extLst>
          </p:nvPr>
        </p:nvGraphicFramePr>
        <p:xfrm>
          <a:off x="-354421" y="1460584"/>
          <a:ext cx="6878671" cy="501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76659561"/>
              </p:ext>
            </p:extLst>
          </p:nvPr>
        </p:nvGraphicFramePr>
        <p:xfrm>
          <a:off x="5674152" y="1638909"/>
          <a:ext cx="6841756" cy="4807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10257" y="6492875"/>
            <a:ext cx="2743200" cy="365125"/>
          </a:xfrm>
        </p:spPr>
        <p:txBody>
          <a:bodyPr/>
          <a:lstStyle/>
          <a:p>
            <a:fld id="{F58C9ABC-8EB0-4D4B-9B52-B7B2D6D4A134}" type="slidenum">
              <a:rPr lang="ru-RU" sz="2000" smtClean="0"/>
              <a:t>7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78267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Стрелка вниз 20"/>
          <p:cNvSpPr/>
          <p:nvPr/>
        </p:nvSpPr>
        <p:spPr>
          <a:xfrm>
            <a:off x="2492298" y="2918891"/>
            <a:ext cx="1997765" cy="1023730"/>
          </a:xfrm>
          <a:prstGeom prst="downArrow">
            <a:avLst/>
          </a:prstGeom>
          <a:gradFill>
            <a:gsLst>
              <a:gs pos="0">
                <a:srgbClr val="FFE38B"/>
              </a:gs>
              <a:gs pos="78000">
                <a:srgbClr val="B7401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03525" y="170005"/>
            <a:ext cx="72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Социальная </a:t>
            </a:r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imes New Roman"/>
              </a:rPr>
              <a:t>рограмма «Ветеран»</a:t>
            </a:r>
            <a:endParaRPr lang="ru-RU" sz="2400" b="1" dirty="0">
              <a:solidFill>
                <a:schemeClr val="bg1"/>
              </a:solidFill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701937" y="2918891"/>
            <a:ext cx="1997765" cy="1023730"/>
          </a:xfrm>
          <a:prstGeom prst="downArrow">
            <a:avLst/>
          </a:prstGeom>
          <a:gradFill>
            <a:gsLst>
              <a:gs pos="0">
                <a:srgbClr val="FFE38B"/>
              </a:gs>
              <a:gs pos="78000">
                <a:srgbClr val="B7401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2408583" y="1567815"/>
            <a:ext cx="7374835" cy="1361661"/>
            <a:chOff x="2408583" y="1242391"/>
            <a:chExt cx="7374835" cy="136166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408583" y="1242391"/>
              <a:ext cx="7374835" cy="1361661"/>
            </a:xfrm>
            <a:prstGeom prst="rect">
              <a:avLst/>
            </a:prstGeom>
            <a:solidFill>
              <a:srgbClr val="B21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92298" y="1315277"/>
              <a:ext cx="7207404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ru-RU" sz="2800" dirty="0" smtClean="0">
                  <a:solidFill>
                    <a:schemeClr val="bg1"/>
                  </a:solidFill>
                  <a:latin typeface="Times New Roman"/>
                  <a:ea typeface="Tahoma" panose="020B0604030504040204" pitchFamily="34" charset="0"/>
                  <a:cs typeface="Times New Roman"/>
                </a:rPr>
                <a:t>Социальная программа «Ветеран»: </a:t>
              </a:r>
            </a:p>
            <a:p>
              <a:pPr lvl="0" algn="ctr"/>
              <a:r>
                <a:rPr lang="ru-RU" sz="2800" dirty="0" smtClean="0">
                  <a:solidFill>
                    <a:schemeClr val="bg1"/>
                  </a:solidFill>
                  <a:latin typeface="Times New Roman"/>
                  <a:ea typeface="Tahoma" panose="020B0604030504040204" pitchFamily="34" charset="0"/>
                  <a:cs typeface="Times New Roman"/>
                </a:rPr>
                <a:t>более 50 тыс. граждан, имеющих льготы</a:t>
              </a:r>
              <a:endParaRPr lang="ru-RU" sz="2800" dirty="0">
                <a:solidFill>
                  <a:schemeClr val="bg1"/>
                </a:solidFill>
                <a:latin typeface="Times New Roman"/>
                <a:ea typeface="Tahoma" panose="020B0604030504040204" pitchFamily="34" charset="0"/>
                <a:cs typeface="Times New Roman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2144700" y="4407177"/>
            <a:ext cx="3822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B21A28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Удостоена премии </a:t>
            </a:r>
            <a:r>
              <a:rPr lang="ru-RU" sz="2400" dirty="0" smtClean="0">
                <a:latin typeface="Times New Roman"/>
                <a:ea typeface="Tahoma" panose="020B0604030504040204" pitchFamily="34" charset="0"/>
                <a:cs typeface="Times New Roman"/>
              </a:rPr>
              <a:t>в номинации «Бизнес для общества» и награждена Дипломом </a:t>
            </a:r>
            <a:r>
              <a:rPr lang="en-US" sz="2400" dirty="0" smtClean="0">
                <a:latin typeface="Times New Roman"/>
                <a:ea typeface="Tahoma" panose="020B0604030504040204" pitchFamily="34" charset="0"/>
                <a:cs typeface="Times New Roman"/>
              </a:rPr>
              <a:t>II </a:t>
            </a:r>
            <a:r>
              <a:rPr lang="ru-RU" sz="2400" dirty="0" smtClean="0">
                <a:latin typeface="Times New Roman"/>
                <a:ea typeface="Tahoma" panose="020B0604030504040204" pitchFamily="34" charset="0"/>
                <a:cs typeface="Times New Roman"/>
              </a:rPr>
              <a:t>степени</a:t>
            </a:r>
            <a:endParaRPr lang="ru-RU" sz="2400" dirty="0">
              <a:latin typeface="Times New Roman"/>
              <a:ea typeface="Tahoma" panose="020B0604030504040204" pitchFamily="34" charset="0"/>
              <a:cs typeface="Times New Roman"/>
            </a:endParaRP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74" y="4543954"/>
            <a:ext cx="851808" cy="85180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213568" y="4407177"/>
            <a:ext cx="4433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22</a:t>
            </a:r>
            <a:r>
              <a:rPr lang="ru-RU" sz="2400" dirty="0" smtClean="0">
                <a:latin typeface="Times New Roman"/>
                <a:ea typeface="Tahoma" panose="020B0604030504040204" pitchFamily="34" charset="0"/>
                <a:cs typeface="Times New Roman"/>
              </a:rPr>
              <a:t> социальных магазина и </a:t>
            </a:r>
          </a:p>
          <a:p>
            <a:r>
              <a:rPr lang="ru-RU" sz="2400" b="1" dirty="0" smtClean="0">
                <a:latin typeface="Times New Roman"/>
                <a:ea typeface="Tahoma" panose="020B0604030504040204" pitchFamily="34" charset="0"/>
                <a:cs typeface="Times New Roman"/>
              </a:rPr>
              <a:t>15</a:t>
            </a:r>
            <a:r>
              <a:rPr lang="ru-RU" sz="2400" dirty="0" smtClean="0">
                <a:latin typeface="Times New Roman"/>
                <a:ea typeface="Tahoma" panose="020B0604030504040204" pitchFamily="34" charset="0"/>
                <a:cs typeface="Times New Roman"/>
              </a:rPr>
              <a:t> социальных аптек в городском округе Химки</a:t>
            </a:r>
            <a:endParaRPr lang="ru-RU" sz="2400" dirty="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pic>
        <p:nvPicPr>
          <p:cNvPr id="25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810" y="4707242"/>
            <a:ext cx="718037" cy="52523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819" y="306934"/>
            <a:ext cx="3453432" cy="104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8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4494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7" grpId="0" animBg="1"/>
      <p:bldP spid="22" grpId="0"/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Fin.pn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7" y="916232"/>
            <a:ext cx="4027559" cy="4038841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0" y="0"/>
            <a:ext cx="12192000" cy="780837"/>
          </a:xfrm>
          <a:prstGeom prst="rect">
            <a:avLst/>
          </a:prstGeom>
          <a:solidFill>
            <a:srgbClr val="B21A2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80837" y="0"/>
            <a:ext cx="114513" cy="780837"/>
          </a:xfrm>
          <a:prstGeom prst="rect">
            <a:avLst/>
          </a:prstGeom>
          <a:solidFill>
            <a:srgbClr val="96162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95350" y="0"/>
            <a:ext cx="114513" cy="780837"/>
          </a:xfrm>
          <a:prstGeom prst="rect">
            <a:avLst/>
          </a:prstGeom>
          <a:solidFill>
            <a:srgbClr val="96162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50670" y="167952"/>
            <a:ext cx="1073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Члены Химкинской </a:t>
            </a:r>
            <a:r>
              <a:rPr lang="ru-RU" sz="2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Торгово-промышленной палаты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837" cy="780837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24029" cy="781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9870" y="2229390"/>
            <a:ext cx="8058616" cy="3816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sz="2800" dirty="0" smtClean="0">
                <a:latin typeface="Times New Roman"/>
                <a:cs typeface="Times New Roman"/>
              </a:rPr>
              <a:t>      </a:t>
            </a:r>
            <a:r>
              <a:rPr lang="ru-RU" sz="2800" b="1" dirty="0" smtClean="0">
                <a:latin typeface="Times New Roman"/>
                <a:cs typeface="Times New Roman"/>
              </a:rPr>
              <a:t>Более 15 лет деятельности</a:t>
            </a:r>
            <a:endParaRPr lang="ru-RU" sz="2800" b="1" dirty="0">
              <a:latin typeface="Times New Roman"/>
              <a:cs typeface="Times New Roman"/>
            </a:endParaRPr>
          </a:p>
          <a:p>
            <a:endParaRPr lang="ru-RU" sz="2800" dirty="0" smtClean="0">
              <a:latin typeface="Times New Roman"/>
              <a:cs typeface="Times New Roman"/>
            </a:endParaRPr>
          </a:p>
          <a:p>
            <a:endParaRPr lang="ru-RU" sz="2800" dirty="0" smtClean="0">
              <a:latin typeface="Times New Roman"/>
              <a:cs typeface="Times New Roman"/>
            </a:endParaRPr>
          </a:p>
          <a:p>
            <a:r>
              <a:rPr lang="ru-RU" sz="2800" dirty="0" smtClean="0">
                <a:latin typeface="Times New Roman"/>
                <a:cs typeface="Times New Roman"/>
              </a:rPr>
              <a:t>      </a:t>
            </a:r>
            <a:r>
              <a:rPr lang="ru-RU" sz="2800" b="1" dirty="0" smtClean="0">
                <a:latin typeface="Times New Roman"/>
                <a:cs typeface="Times New Roman"/>
              </a:rPr>
              <a:t>Более 300 членов:</a:t>
            </a:r>
          </a:p>
          <a:p>
            <a:endParaRPr lang="ru-RU" sz="2800" dirty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ru-RU" sz="2800" dirty="0">
                <a:latin typeface="Times New Roman"/>
                <a:cs typeface="Times New Roman"/>
              </a:rPr>
              <a:t>п</a:t>
            </a:r>
            <a:r>
              <a:rPr lang="ru-RU" sz="2800" dirty="0" smtClean="0">
                <a:latin typeface="Times New Roman"/>
                <a:cs typeface="Times New Roman"/>
              </a:rPr>
              <a:t>ромышленные предприятия</a:t>
            </a:r>
          </a:p>
          <a:p>
            <a:pPr marL="457200" indent="-457200">
              <a:buFont typeface="Wingdings" charset="2"/>
              <a:buChar char="Ø"/>
            </a:pPr>
            <a:r>
              <a:rPr lang="ru-RU" sz="2800" dirty="0" smtClean="0">
                <a:latin typeface="Times New Roman"/>
                <a:cs typeface="Times New Roman"/>
              </a:rPr>
              <a:t>строительные предприятия</a:t>
            </a:r>
          </a:p>
          <a:p>
            <a:pPr marL="457200" indent="-457200">
              <a:buFont typeface="Wingdings" charset="2"/>
              <a:buChar char="Ø"/>
            </a:pPr>
            <a:r>
              <a:rPr lang="ru-RU" sz="2800" dirty="0" smtClean="0">
                <a:latin typeface="Times New Roman"/>
                <a:cs typeface="Times New Roman"/>
              </a:rPr>
              <a:t>предприятия сферы услуг и розничной торговли</a:t>
            </a:r>
            <a:endParaRPr lang="ru-RU" sz="2800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DSC_001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1" y="1843938"/>
            <a:ext cx="5089714" cy="33848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262283" y="2254275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1293" y="3451314"/>
            <a:ext cx="1016000" cy="1016000"/>
          </a:xfrm>
          <a:prstGeom prst="ellipse">
            <a:avLst/>
          </a:prstGeom>
          <a:solidFill>
            <a:srgbClr val="B740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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9ABC-8EB0-4D4B-9B52-B7B2D6D4A134}" type="slidenum">
              <a:rPr lang="ru-RU" sz="2000" smtClean="0"/>
              <a:t>9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09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Слайд 1&quot;/&gt;&lt;property id=&quot;20307&quot; value=&quot;256&quot;/&gt;&lt;/object&gt;&lt;object type=&quot;3&quot; unique_id=&quot;10005&quot;&gt;&lt;property id=&quot;20148&quot; value=&quot;5&quot;/&gt;&lt;property id=&quot;20300&quot; value=&quot;Слайд 2&quot;/&gt;&lt;property id=&quot;20307&quot; value=&quot;279&quot;/&gt;&lt;/object&gt;&lt;object type=&quot;3&quot; unique_id=&quot;10006&quot;&gt;&lt;property id=&quot;20148&quot; value=&quot;5&quot;/&gt;&lt;property id=&quot;20300&quot; value=&quot;Слайд 3&quot;/&gt;&lt;property id=&quot;20307&quot; value=&quot;278&quot;/&gt;&lt;/object&gt;&lt;object type=&quot;3&quot; unique_id=&quot;10007&quot;&gt;&lt;property id=&quot;20148&quot; value=&quot;5&quot;/&gt;&lt;property id=&quot;20300&quot; value=&quot;Слайд 4&quot;/&gt;&lt;property id=&quot;20307&quot; value=&quot;280&quot;/&gt;&lt;/object&gt;&lt;object type=&quot;3&quot; unique_id=&quot;10012&quot;&gt;&lt;property id=&quot;20148&quot; value=&quot;5&quot;/&gt;&lt;property id=&quot;20300&quot; value=&quot;Слайд 9&quot;/&gt;&lt;property id=&quot;20307&quot; value=&quot;285&quot;/&gt;&lt;/object&gt;&lt;object type=&quot;3&quot; unique_id=&quot;10013&quot;&gt;&lt;property id=&quot;20148&quot; value=&quot;5&quot;/&gt;&lt;property id=&quot;20300&quot; value=&quot;Слайд 10&quot;/&gt;&lt;property id=&quot;20307&quot; value=&quot;286&quot;/&gt;&lt;/object&gt;&lt;object type=&quot;3&quot; unique_id=&quot;10015&quot;&gt;&lt;property id=&quot;20148&quot; value=&quot;5&quot;/&gt;&lt;property id=&quot;20300&quot; value=&quot;Слайд 13&quot;/&gt;&lt;property id=&quot;20307&quot; value=&quot;288&quot;/&gt;&lt;/object&gt;&lt;object type=&quot;3&quot; unique_id=&quot;10016&quot;&gt;&lt;property id=&quot;20148&quot; value=&quot;5&quot;/&gt;&lt;property id=&quot;20300&quot; value=&quot;Слайд 12&quot;/&gt;&lt;property id=&quot;20307&quot; value=&quot;289&quot;/&gt;&lt;/object&gt;&lt;object type=&quot;3&quot; unique_id=&quot;10032&quot;&gt;&lt;property id=&quot;20148&quot; value=&quot;5&quot;/&gt;&lt;property id=&quot;20300&quot; value=&quot;Слайд 11&quot;/&gt;&lt;property id=&quot;20307&quot; value=&quot;290&quot;/&gt;&lt;/object&gt;&lt;object type=&quot;3&quot; unique_id=&quot;11303&quot;&gt;&lt;property id=&quot;20148&quot; value=&quot;5&quot;/&gt;&lt;property id=&quot;20300&quot; value=&quot;Слайд 5&quot;/&gt;&lt;property id=&quot;20307&quot; value=&quot;291&quot;/&gt;&lt;/object&gt;&lt;object type=&quot;3&quot; unique_id=&quot;11306&quot;&gt;&lt;property id=&quot;20148&quot; value=&quot;5&quot;/&gt;&lt;property id=&quot;20300&quot; value=&quot;Слайд 8&quot;/&gt;&lt;property id=&quot;20307&quot; value=&quot;294&quot;/&gt;&lt;/object&gt;&lt;object type=&quot;3&quot; unique_id=&quot;11623&quot;&gt;&lt;property id=&quot;20148&quot; value=&quot;5&quot;/&gt;&lt;property id=&quot;20300&quot; value=&quot;Слайд 6&quot;/&gt;&lt;property id=&quot;20307&quot; value=&quot;295&quot;/&gt;&lt;/object&gt;&lt;object type=&quot;3&quot; unique_id=&quot;12016&quot;&gt;&lt;property id=&quot;20148&quot; value=&quot;5&quot;/&gt;&lt;property id=&quot;20300&quot; value=&quot;Слайд 7&quot;/&gt;&lt;property id=&quot;20307&quot; value=&quot;29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0">
          <a:blip xmlns:r="http://schemas.openxmlformats.org/officeDocument/2006/relationships" r:embed="rId1"/>
          <a:stretch>
            <a:fillRect/>
          </a:stretch>
        </a:blipFill>
      </a:spPr>
      <a:bodyPr/>
      <a:lstStyle>
        <a:defPPr>
          <a:defRPr dirty="0" smtClean="0"/>
        </a:defPPr>
      </a:lstStyle>
      <a:style>
        <a:lnRef idx="2">
          <a:schemeClr val="dk1">
            <a:shade val="80000"/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dk1">
            <a:tint val="4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823</Words>
  <Application>Microsoft Office PowerPoint</Application>
  <PresentationFormat>Широкоэкранный</PresentationFormat>
  <Paragraphs>188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Palatino</vt:lpstr>
      <vt:lpstr>Tahoma</vt:lpstr>
      <vt:lpstr>Times New Roman</vt:lpstr>
      <vt:lpstr>Wingdings</vt:lpstr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</dc:creator>
  <cp:lastModifiedBy>Рустем Саляхов</cp:lastModifiedBy>
  <cp:revision>271</cp:revision>
  <dcterms:created xsi:type="dcterms:W3CDTF">2015-01-21T06:57:11Z</dcterms:created>
  <dcterms:modified xsi:type="dcterms:W3CDTF">2015-02-26T14:25:31Z</dcterms:modified>
</cp:coreProperties>
</file>