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6" r:id="rId6"/>
    <p:sldId id="267" r:id="rId7"/>
    <p:sldId id="268" r:id="rId8"/>
    <p:sldId id="269" r:id="rId9"/>
    <p:sldId id="264" r:id="rId10"/>
    <p:sldId id="265" r:id="rId11"/>
    <p:sldId id="270" r:id="rId12"/>
    <p:sldId id="260" r:id="rId13"/>
    <p:sldId id="261" r:id="rId14"/>
    <p:sldId id="262" r:id="rId15"/>
    <p:sldId id="263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73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9881" autoAdjust="0"/>
  </p:normalViewPr>
  <p:slideViewPr>
    <p:cSldViewPr>
      <p:cViewPr>
        <p:scale>
          <a:sx n="100" d="100"/>
          <a:sy n="100" d="100"/>
        </p:scale>
        <p:origin x="-5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2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3"/>
            <a:ext cx="9144000" cy="37105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990656" cy="2378695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Развитие и поддержка </a:t>
            </a:r>
            <a:br>
              <a:rPr lang="ru-RU" sz="4000" b="1" dirty="0" smtClean="0"/>
            </a:br>
            <a:r>
              <a:rPr lang="ru-RU" sz="4000" b="1" dirty="0" smtClean="0"/>
              <a:t>народного </a:t>
            </a:r>
            <a:r>
              <a:rPr lang="ru-RU" sz="4000" b="1" dirty="0"/>
              <a:t>и художественного промыслов, изделий и сувенирной продукции</a:t>
            </a:r>
          </a:p>
        </p:txBody>
      </p:sp>
    </p:spTree>
    <p:extLst>
      <p:ext uri="{BB962C8B-B14F-4D97-AF65-F5344CB8AC3E}">
        <p14:creationId xmlns:p14="http://schemas.microsoft.com/office/powerpoint/2010/main" val="409584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60648"/>
            <a:ext cx="7565464" cy="79208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Задачи проекта: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434459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marL="457200" indent="-457200">
              <a:buFontTx/>
              <a:buChar char="-"/>
            </a:pPr>
            <a:r>
              <a:rPr lang="ru-RU" sz="2800" dirty="0" smtClean="0"/>
              <a:t>продвижение </a:t>
            </a:r>
            <a:r>
              <a:rPr lang="ru-RU" sz="2800" dirty="0"/>
              <a:t>изделий народных художественных промыслов на внутреннем </a:t>
            </a:r>
            <a:r>
              <a:rPr lang="ru-RU" sz="2800" dirty="0" smtClean="0"/>
              <a:t>и внешнем </a:t>
            </a:r>
            <a:r>
              <a:rPr lang="ru-RU" sz="2800" dirty="0"/>
              <a:t>рынках </a:t>
            </a:r>
            <a:r>
              <a:rPr lang="ru-RU" sz="2800" dirty="0" smtClean="0"/>
              <a:t>;</a:t>
            </a:r>
          </a:p>
          <a:p>
            <a:pPr marL="457200" indent="-457200">
              <a:buFontTx/>
              <a:buChar char="-"/>
            </a:pPr>
            <a:r>
              <a:rPr lang="ru-RU" sz="2800" dirty="0"/>
              <a:t>выявление и поддержка носителей традиций и навыков изготовления изделий утраченных видов народных художественных </a:t>
            </a:r>
            <a:r>
              <a:rPr lang="ru-RU" sz="2800" dirty="0" smtClean="0"/>
              <a:t>промыслов;</a:t>
            </a:r>
          </a:p>
          <a:p>
            <a:pPr marL="457200" indent="-457200">
              <a:buFontTx/>
              <a:buChar char="-"/>
            </a:pPr>
            <a:r>
              <a:rPr lang="ru-RU" sz="2800" dirty="0"/>
              <a:t>популяризация народных художественных промыслов развитие ремесленной деятельности как составной части предпринимательства и увеличение налоговых поступлений в бюджеты всех уровней.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721" y="5695884"/>
            <a:ext cx="1261721" cy="11225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058" y="5695884"/>
            <a:ext cx="1261721" cy="11225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459" y="5735418"/>
            <a:ext cx="1261721" cy="11225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180" y="5740509"/>
            <a:ext cx="1261721" cy="11225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5418"/>
            <a:ext cx="1261721" cy="11225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398" y="5735418"/>
            <a:ext cx="1261721" cy="11225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223" y="5714928"/>
            <a:ext cx="1608777" cy="112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3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60648"/>
            <a:ext cx="7565464" cy="252028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Задачи проекта: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500" dirty="0" smtClean="0"/>
              <a:t>- создание </a:t>
            </a:r>
            <a:r>
              <a:rPr lang="ru-RU" sz="2500" dirty="0"/>
              <a:t>современной конкурентной продукции народных художественных промыслов с использованием традиционных орнаментов, техники и способов их нанесения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40968"/>
            <a:ext cx="4765624" cy="3579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704" y="2727254"/>
            <a:ext cx="3573760" cy="4130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229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Практика на муниципальном уровне: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 algn="just">
              <a:buFontTx/>
              <a:buChar char="-"/>
            </a:pPr>
            <a:endParaRPr lang="ru-RU" sz="2800" dirty="0" smtClean="0"/>
          </a:p>
          <a:p>
            <a:pPr marL="457200" indent="-457200" algn="just">
              <a:buFontTx/>
              <a:buChar char="-"/>
            </a:pPr>
            <a:endParaRPr lang="ru-RU" sz="2800" b="0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712"/>
            <a:ext cx="8640960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419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90538"/>
            <a:ext cx="7056784" cy="4306614"/>
          </a:xfrm>
        </p:spPr>
      </p:pic>
    </p:spTree>
    <p:extLst>
      <p:ext uri="{BB962C8B-B14F-4D97-AF65-F5344CB8AC3E}">
        <p14:creationId xmlns:p14="http://schemas.microsoft.com/office/powerpoint/2010/main" val="29057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Ярмарка мастеров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4680520" cy="3510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81642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598" y="3786930"/>
            <a:ext cx="3851921" cy="3071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816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Ярмарка мастеров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41094"/>
            <a:ext cx="5040560" cy="4072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351374"/>
            <a:ext cx="3682876" cy="3017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7805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Ярмарка рукоделия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41094"/>
            <a:ext cx="5040560" cy="4072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351374"/>
            <a:ext cx="3682876" cy="3017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7303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637472" cy="83099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500" dirty="0" smtClean="0"/>
              <a:t>Ярмарка рукоделия, проведение мастер – классов на муниципальном уровне </a:t>
            </a:r>
            <a:endParaRPr lang="ru-RU" sz="25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51374"/>
            <a:ext cx="2689060" cy="357981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268761"/>
            <a:ext cx="4968552" cy="340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1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3351">
            <a:off x="5481922" y="1408973"/>
            <a:ext cx="4247837" cy="283078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903">
            <a:off x="86173" y="817536"/>
            <a:ext cx="4765624" cy="35798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7622">
            <a:off x="3155661" y="3880612"/>
            <a:ext cx="3555192" cy="26705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637472" cy="83099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500" dirty="0" smtClean="0"/>
              <a:t>Ярмарка рукоделия, проведение мастер – классов на муниципальном уровне </a:t>
            </a:r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243558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637472" cy="83099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500" dirty="0" smtClean="0"/>
              <a:t>Ярмарка рукоделия, проведение мастер – классов на муниципальном уровне </a:t>
            </a:r>
            <a:endParaRPr lang="ru-RU" sz="25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4765624" cy="357981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40768"/>
            <a:ext cx="3765766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0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Цель проекта: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457200" indent="-457200" algn="just">
              <a:buFontTx/>
              <a:buChar char="-"/>
            </a:pP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создание 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условий на территории 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городского 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поселения Руза и Рузского муниципального района для развития местного народного и художественного промыслов, изделий и сувенирной 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продукции</a:t>
            </a:r>
          </a:p>
          <a:p>
            <a:pPr marL="457200" indent="-457200" algn="just">
              <a:buFontTx/>
              <a:buChar char="-"/>
            </a:pPr>
            <a:endParaRPr lang="ru-RU" sz="2800" b="0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645024"/>
            <a:ext cx="2678685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1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637472" cy="83099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500" dirty="0" smtClean="0"/>
              <a:t>Ярмарка рукоделия, проведение мастер – классов на муниципальном уровне </a:t>
            </a:r>
            <a:endParaRPr lang="ru-RU" sz="25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8280920" cy="5472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7419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637472" cy="83099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500" dirty="0" smtClean="0"/>
              <a:t>Ярмарка рукоделия, проведение мастер – классов на муниципальном уровне </a:t>
            </a:r>
            <a:endParaRPr lang="ru-RU" sz="25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7632848" cy="525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6391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637472" cy="83099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500" dirty="0" smtClean="0"/>
              <a:t>Ярмарка рукоделия, проведение мастер – классов на муниципальном уровне </a:t>
            </a:r>
            <a:endParaRPr lang="ru-RU" sz="25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4765624" cy="3579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483">
            <a:off x="4752314" y="3968014"/>
            <a:ext cx="3898225" cy="2922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01477"/>
            <a:ext cx="3599511" cy="2398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882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637472" cy="83099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500" dirty="0" smtClean="0"/>
              <a:t>Ярмарка рукоделия, проведение мастер – классов на муниципальном уровне </a:t>
            </a:r>
            <a:endParaRPr lang="ru-RU" sz="25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01477"/>
            <a:ext cx="4765624" cy="357981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291" y="1268760"/>
            <a:ext cx="4090308" cy="54452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499">
            <a:off x="1500710" y="4982627"/>
            <a:ext cx="2336484" cy="1886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920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65760"/>
            <a:ext cx="8352928" cy="83099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400" dirty="0" smtClean="0"/>
              <a:t>Ярмарка рукоделия, имбирные пряники, яблоки в глазури, пастила  (ручная работа)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72172"/>
            <a:ext cx="5371816" cy="357981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0431">
            <a:off x="5329409" y="1741164"/>
            <a:ext cx="3862449" cy="25739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0431">
            <a:off x="3132668" y="4224149"/>
            <a:ext cx="4283968" cy="285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5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520940" cy="9030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Сегментация 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749442"/>
              </p:ext>
            </p:extLst>
          </p:nvPr>
        </p:nvGraphicFramePr>
        <p:xfrm>
          <a:off x="179512" y="1196753"/>
          <a:ext cx="8352928" cy="5389602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2709935"/>
                <a:gridCol w="5642993"/>
              </a:tblGrid>
              <a:tr h="2160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Ф.И.О.</a:t>
                      </a:r>
                      <a:endParaRPr lang="ru-RU" sz="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Вид деятельности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147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Бакалым</a:t>
                      </a:r>
                      <a:r>
                        <a:rPr lang="ru-RU" sz="800" dirty="0">
                          <a:effectLst/>
                        </a:rPr>
                        <a:t> Екатерина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Игрушки     косметички 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147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Брусникина Светлана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Скрапбукинг</a:t>
                      </a:r>
                      <a:r>
                        <a:rPr lang="ru-RU" sz="800" dirty="0">
                          <a:effectLst/>
                        </a:rPr>
                        <a:t>     косметички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147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Бычковская</a:t>
                      </a:r>
                      <a:r>
                        <a:rPr lang="ru-RU" sz="800" dirty="0">
                          <a:effectLst/>
                        </a:rPr>
                        <a:t> Олеся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Фелтинг</a:t>
                      </a:r>
                      <a:r>
                        <a:rPr lang="ru-RU" sz="800" dirty="0">
                          <a:effectLst/>
                        </a:rPr>
                        <a:t> (валяние)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147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Васильева Ольга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Игрушки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147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Григорьева Наталья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Вышивание лентами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147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Гусакова Юлия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Торты на заказ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147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Дружинина Виктория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Декупаж   бижутерия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147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Ефремова Виктория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Игрушки   </a:t>
                      </a:r>
                      <a:r>
                        <a:rPr lang="ru-RU" sz="800" dirty="0" err="1">
                          <a:effectLst/>
                        </a:rPr>
                        <a:t>скрапбукинг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147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Жарова Любовь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147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Коломина Юлия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Торты на заказ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147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Коновалова Виктория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147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Крафт</a:t>
                      </a:r>
                      <a:r>
                        <a:rPr lang="ru-RU" sz="800" dirty="0">
                          <a:effectLst/>
                        </a:rPr>
                        <a:t> Юлия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Бижутерия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147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Кроитор</a:t>
                      </a:r>
                      <a:r>
                        <a:rPr lang="ru-RU" sz="800" dirty="0">
                          <a:effectLst/>
                        </a:rPr>
                        <a:t> Марина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Фелтинг</a:t>
                      </a:r>
                      <a:r>
                        <a:rPr lang="ru-RU" sz="800" dirty="0">
                          <a:effectLst/>
                        </a:rPr>
                        <a:t> (валяние)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147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Кудрявцева Марина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Мыло ручной работы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3216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Кузьмина Ольга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Букеты из конфет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147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Ларионова Светлана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Сумки          пошив одежды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147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Литвинова Светлана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Букеты из конфет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147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Лобанова Татьяна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Декупаж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147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Миловацкая</a:t>
                      </a:r>
                      <a:r>
                        <a:rPr lang="ru-RU" sz="800" dirty="0">
                          <a:effectLst/>
                        </a:rPr>
                        <a:t> Ирина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Игрушки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147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Оксенюк</a:t>
                      </a:r>
                      <a:r>
                        <a:rPr lang="ru-RU" sz="800" dirty="0">
                          <a:effectLst/>
                        </a:rPr>
                        <a:t> Наталья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Вязание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438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Петракова Виктория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Заколки канзаши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147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Пронина Дарья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Декупаж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147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Сапунова Елена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Скрапбукинг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147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Сенаторова Валентина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Скрапбукинг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147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Скорописцева</a:t>
                      </a:r>
                      <a:r>
                        <a:rPr lang="ru-RU" sz="800" dirty="0">
                          <a:effectLst/>
                        </a:rPr>
                        <a:t> Светлана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r>
                        <a:rPr lang="ru-RU" sz="800" dirty="0" err="1" smtClean="0">
                          <a:effectLst/>
                        </a:rPr>
                        <a:t>скрапбукинг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147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Стрельцова</a:t>
                      </a:r>
                      <a:r>
                        <a:rPr lang="ru-RU" sz="800" dirty="0">
                          <a:effectLst/>
                        </a:rPr>
                        <a:t> Вера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Матрешки +  роспись по дереву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147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Сысоева Юлия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Вязание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147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Торбеева Ирина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Вышивание лентами   косметички   сумки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147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Турукина</a:t>
                      </a:r>
                      <a:r>
                        <a:rPr lang="ru-RU" sz="800" dirty="0">
                          <a:effectLst/>
                        </a:rPr>
                        <a:t> Наталья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r>
                        <a:rPr lang="ru-RU" sz="800" dirty="0" smtClean="0">
                          <a:effectLst/>
                        </a:rPr>
                        <a:t>вышивка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147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Хлунова</a:t>
                      </a:r>
                      <a:r>
                        <a:rPr lang="ru-RU" sz="800" dirty="0">
                          <a:effectLst/>
                        </a:rPr>
                        <a:t> Екатерина 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Скрапбукинг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147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Царькова</a:t>
                      </a:r>
                      <a:r>
                        <a:rPr lang="ru-RU" sz="800" dirty="0">
                          <a:effectLst/>
                        </a:rPr>
                        <a:t> Наталия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скрапбукинг</a:t>
                      </a:r>
                      <a:r>
                        <a:rPr lang="ru-RU" sz="800" dirty="0">
                          <a:effectLst/>
                        </a:rPr>
                        <a:t>   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147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Швецова</a:t>
                      </a:r>
                      <a:r>
                        <a:rPr lang="ru-RU" sz="800" dirty="0">
                          <a:effectLst/>
                        </a:rPr>
                        <a:t> Александра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Мыло ручной работы   игрушки    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147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Швецова</a:t>
                      </a:r>
                      <a:r>
                        <a:rPr lang="ru-RU" sz="800" dirty="0">
                          <a:effectLst/>
                        </a:rPr>
                        <a:t> Наталья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r>
                        <a:rPr lang="ru-RU" sz="800" dirty="0" smtClean="0">
                          <a:effectLst/>
                        </a:rPr>
                        <a:t>игрушки ручной работы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  <a:tr h="147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Агеева Надежда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Роспись по керамике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3432" marR="3343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276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00138"/>
            <a:ext cx="6264696" cy="3579812"/>
          </a:xfrm>
        </p:spPr>
      </p:pic>
    </p:spTree>
    <p:extLst>
      <p:ext uri="{BB962C8B-B14F-4D97-AF65-F5344CB8AC3E}">
        <p14:creationId xmlns:p14="http://schemas.microsoft.com/office/powerpoint/2010/main" val="195411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Цель проекта: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pPr marL="457200" indent="-457200" algn="just">
              <a:buFontTx/>
              <a:buChar char="-"/>
            </a:pPr>
            <a:r>
              <a:rPr lang="ru-RU" sz="2800" dirty="0">
                <a:solidFill>
                  <a:schemeClr val="bg1"/>
                </a:solidFill>
              </a:rPr>
              <a:t>поддержка субъектов малого и среднего </a:t>
            </a:r>
            <a:r>
              <a:rPr lang="ru-RU" sz="2800" dirty="0" smtClean="0">
                <a:solidFill>
                  <a:schemeClr val="bg1"/>
                </a:solidFill>
              </a:rPr>
              <a:t>предпринимательства (в </a:t>
            </a:r>
            <a:r>
              <a:rPr lang="ru-RU" sz="2800" dirty="0" err="1" smtClean="0">
                <a:solidFill>
                  <a:schemeClr val="bg1"/>
                </a:solidFill>
              </a:rPr>
              <a:t>т.ч</a:t>
            </a:r>
            <a:r>
              <a:rPr lang="ru-RU" sz="2800" dirty="0" smtClean="0">
                <a:solidFill>
                  <a:schemeClr val="bg1"/>
                </a:solidFill>
              </a:rPr>
              <a:t>. Физических лиц) </a:t>
            </a:r>
            <a:r>
              <a:rPr lang="ru-RU" sz="2800" dirty="0">
                <a:solidFill>
                  <a:schemeClr val="bg1"/>
                </a:solidFill>
              </a:rPr>
              <a:t>на муниципальном </a:t>
            </a:r>
            <a:r>
              <a:rPr lang="ru-RU" sz="2800" dirty="0" smtClean="0">
                <a:solidFill>
                  <a:schemeClr val="bg1"/>
                </a:solidFill>
              </a:rPr>
              <a:t>уровне;</a:t>
            </a:r>
          </a:p>
          <a:p>
            <a:pPr marL="457200" indent="-457200" algn="just">
              <a:buFontTx/>
              <a:buChar char="-"/>
            </a:pPr>
            <a:endParaRPr lang="ru-RU" sz="2800" dirty="0" smtClean="0"/>
          </a:p>
          <a:p>
            <a:pPr marL="457200" indent="-457200" algn="just">
              <a:buFontTx/>
              <a:buChar char="-"/>
            </a:pPr>
            <a:endParaRPr lang="ru-RU" sz="2800" b="0" dirty="0">
              <a:latin typeface="+mj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636912"/>
            <a:ext cx="7128792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8140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Цель проекта: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3" y="1100629"/>
            <a:ext cx="8767316" cy="258484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457200" indent="-457200" algn="just">
              <a:buFontTx/>
              <a:buChar char="-"/>
            </a:pPr>
            <a:r>
              <a:rPr lang="ru-RU" sz="2800" dirty="0"/>
              <a:t>организация выставок событийного типа, конференций, семинаров, тренингов по обмене </a:t>
            </a:r>
            <a:r>
              <a:rPr lang="ru-RU" sz="2800" dirty="0" smtClean="0"/>
              <a:t>опытом;</a:t>
            </a:r>
          </a:p>
          <a:p>
            <a:pPr marL="457200" indent="-457200" algn="just">
              <a:buFontTx/>
              <a:buChar char="-"/>
            </a:pPr>
            <a:r>
              <a:rPr lang="ru-RU" sz="2800" dirty="0"/>
              <a:t>организация мастер - классов на территории городской </a:t>
            </a:r>
            <a:r>
              <a:rPr lang="ru-RU" sz="2800" dirty="0" smtClean="0"/>
              <a:t>среды;</a:t>
            </a:r>
          </a:p>
          <a:p>
            <a:pPr marL="457200" indent="-457200" algn="just">
              <a:buFontTx/>
              <a:buChar char="-"/>
            </a:pPr>
            <a:endParaRPr lang="ru-RU" sz="2800" dirty="0" smtClean="0"/>
          </a:p>
          <a:p>
            <a:pPr marL="457200" indent="-457200" algn="just">
              <a:buFontTx/>
              <a:buChar char="-"/>
            </a:pPr>
            <a:endParaRPr lang="ru-RU" sz="2800" b="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3056"/>
            <a:ext cx="9143999" cy="292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186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297644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/>
            <a:r>
              <a:rPr lang="ru-RU" sz="2800" dirty="0" smtClean="0">
                <a:solidFill>
                  <a:schemeClr val="bg1"/>
                </a:solidFill>
              </a:rPr>
              <a:t>- возрождение </a:t>
            </a:r>
            <a:r>
              <a:rPr lang="ru-RU" sz="2800" dirty="0">
                <a:solidFill>
                  <a:schemeClr val="bg1"/>
                </a:solidFill>
              </a:rPr>
              <a:t>народных </a:t>
            </a:r>
            <a:endParaRPr lang="ru-RU" sz="2800" dirty="0" smtClean="0">
              <a:solidFill>
                <a:schemeClr val="bg1"/>
              </a:solidFill>
            </a:endParaRPr>
          </a:p>
          <a:p>
            <a:pPr marL="0" indent="0"/>
            <a:r>
              <a:rPr lang="ru-RU" sz="2800" dirty="0">
                <a:solidFill>
                  <a:schemeClr val="bg1"/>
                </a:solidFill>
              </a:rPr>
              <a:t>т</a:t>
            </a:r>
            <a:r>
              <a:rPr lang="ru-RU" sz="2800" dirty="0" smtClean="0">
                <a:solidFill>
                  <a:schemeClr val="bg1"/>
                </a:solidFill>
              </a:rPr>
              <a:t>радиций и промыслов. </a:t>
            </a:r>
            <a:endParaRPr lang="ru-RU" sz="2800" dirty="0">
              <a:solidFill>
                <a:schemeClr val="bg1"/>
              </a:solidFill>
            </a:endParaRPr>
          </a:p>
          <a:p>
            <a:pPr marL="0" indent="0" algn="just"/>
            <a:endParaRPr lang="ru-RU" sz="2800" dirty="0" smtClean="0"/>
          </a:p>
          <a:p>
            <a:pPr marL="457200" indent="-457200" algn="just">
              <a:buFontTx/>
              <a:buChar char="-"/>
            </a:pPr>
            <a:endParaRPr lang="ru-RU" sz="2800" b="0" dirty="0"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57791"/>
            <a:ext cx="4052140" cy="45908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Цель проекта: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8607"/>
            <a:ext cx="3131840" cy="11093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748607"/>
            <a:ext cx="3131840" cy="11093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36" y="5719256"/>
            <a:ext cx="3131840" cy="11093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202" y="5719255"/>
            <a:ext cx="3131840" cy="110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5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 проекта: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457200" indent="-457200" algn="just">
              <a:buFontTx/>
              <a:buChar char="-"/>
            </a:pPr>
            <a:r>
              <a:rPr lang="ru-RU" sz="2800" dirty="0" smtClean="0"/>
              <a:t>развитие </a:t>
            </a:r>
            <a:r>
              <a:rPr lang="ru-RU" sz="2800" dirty="0"/>
              <a:t>инфраструктуры поддержки субъектов малого и среднего предпринимательства на территории города, включая представление интересов субъекта на областном, федеральном уровнях</a:t>
            </a:r>
            <a:r>
              <a:rPr lang="ru-RU" sz="2800" dirty="0" smtClean="0"/>
              <a:t>;</a:t>
            </a:r>
          </a:p>
          <a:p>
            <a:pPr marL="457200" indent="-457200">
              <a:buFontTx/>
              <a:buChar char="-"/>
            </a:pP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700" y="5301208"/>
            <a:ext cx="2736304" cy="16448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5157192"/>
            <a:ext cx="2736304" cy="17907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157192"/>
            <a:ext cx="2736304" cy="17283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583" y="5301208"/>
            <a:ext cx="2736304" cy="159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9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 проекта: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1100629"/>
            <a:ext cx="7520940" cy="34805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ru-RU" sz="2800" dirty="0" smtClean="0"/>
              <a:t>проведение </a:t>
            </a:r>
            <a:r>
              <a:rPr lang="ru-RU" sz="2800" dirty="0"/>
              <a:t>мероприятий, выставок, мастер - классов разного </a:t>
            </a:r>
            <a:r>
              <a:rPr lang="ru-RU" sz="2800" dirty="0" smtClean="0"/>
              <a:t>уровня;</a:t>
            </a:r>
          </a:p>
          <a:p>
            <a:pPr marL="457200" indent="-457200">
              <a:buFontTx/>
              <a:buChar char="-"/>
            </a:pPr>
            <a:r>
              <a:rPr lang="ru-RU" sz="2800" dirty="0" smtClean="0"/>
              <a:t>создание </a:t>
            </a:r>
            <a:r>
              <a:rPr lang="ru-RU" sz="2800" dirty="0"/>
              <a:t>информационного буклета для равного </a:t>
            </a:r>
            <a:r>
              <a:rPr lang="ru-RU" sz="2800" dirty="0" smtClean="0"/>
              <a:t>доступа населения </a:t>
            </a:r>
            <a:r>
              <a:rPr lang="ru-RU" sz="2800" dirty="0"/>
              <a:t>к интересующей продукции </a:t>
            </a:r>
            <a:r>
              <a:rPr lang="ru-RU" sz="2800" dirty="0" smtClean="0"/>
              <a:t>народных промыслов;</a:t>
            </a:r>
          </a:p>
          <a:p>
            <a:pPr marL="457200" indent="-457200">
              <a:buFontTx/>
              <a:buChar char="-"/>
            </a:pPr>
            <a:r>
              <a:rPr lang="ru-RU" sz="2800" dirty="0"/>
              <a:t>сохранение традиций народных художественных промыслов;</a:t>
            </a:r>
          </a:p>
          <a:p>
            <a:pPr marL="457200" indent="-457200">
              <a:buFontTx/>
              <a:buChar char="-"/>
            </a:pP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" y="5306173"/>
            <a:ext cx="1500658" cy="15567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037" y="5301208"/>
            <a:ext cx="1500658" cy="15567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5301208"/>
            <a:ext cx="1500658" cy="15567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306173"/>
            <a:ext cx="1500658" cy="15567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995" y="5282647"/>
            <a:ext cx="1500658" cy="15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9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 проекта: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472608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457200" indent="-457200" algn="just">
              <a:buFontTx/>
              <a:buChar char="-"/>
            </a:pPr>
            <a:r>
              <a:rPr lang="ru-RU" sz="2800" dirty="0" smtClean="0"/>
              <a:t>повышение </a:t>
            </a:r>
            <a:r>
              <a:rPr lang="ru-RU" sz="2800" dirty="0"/>
              <a:t>интереса население к народным промыслам ( в </a:t>
            </a:r>
            <a:r>
              <a:rPr lang="ru-RU" sz="2800" dirty="0" err="1"/>
              <a:t>т.ч.обучение</a:t>
            </a:r>
            <a:r>
              <a:rPr lang="ru-RU" sz="2800" dirty="0"/>
              <a:t>);</a:t>
            </a:r>
          </a:p>
          <a:p>
            <a:pPr marL="0" indent="0"/>
            <a:endParaRPr lang="ru-RU" sz="2800" dirty="0"/>
          </a:p>
          <a:p>
            <a:pPr marL="0" indent="0" algn="just"/>
            <a:endParaRPr lang="ru-RU" sz="2800" u="sng" dirty="0" smtClean="0"/>
          </a:p>
          <a:p>
            <a:pPr marL="0" indent="0" algn="just"/>
            <a:endParaRPr lang="ru-RU" sz="2800" u="sng" dirty="0"/>
          </a:p>
          <a:p>
            <a:pPr marL="0" indent="0" algn="just"/>
            <a:endParaRPr lang="ru-RU" sz="2800" u="sng" dirty="0" smtClean="0"/>
          </a:p>
          <a:p>
            <a:pPr marL="0" indent="0" algn="just"/>
            <a:r>
              <a:rPr lang="ru-RU" sz="2800" u="sng" dirty="0" smtClean="0"/>
              <a:t>Примечание: </a:t>
            </a:r>
            <a:r>
              <a:rPr lang="ru-RU" sz="2400" dirty="0"/>
              <a:t>Познакомить детей с историей народной игрушки, с внешним обликом, особенностями росписи</a:t>
            </a:r>
            <a:r>
              <a:rPr lang="ru-RU" sz="2400" dirty="0" smtClean="0"/>
              <a:t>. </a:t>
            </a:r>
            <a:r>
              <a:rPr lang="ru-RU" sz="2400" dirty="0"/>
              <a:t>Показать разнообразие видов данной  игрушки. Формировать эмоциональную отзывчивость на восприятие деревянной матрёшки как символа русского народного искусства.</a:t>
            </a:r>
            <a:endParaRPr lang="ru-RU" sz="2400" dirty="0" smtClean="0"/>
          </a:p>
          <a:p>
            <a:pPr marL="457200" indent="-457200">
              <a:buFontTx/>
              <a:buChar char="-"/>
            </a:pP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44824"/>
            <a:ext cx="885698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3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60648"/>
            <a:ext cx="7565464" cy="79208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художественная роспись,</a:t>
            </a:r>
            <a:r>
              <a:rPr lang="ru-RU" dirty="0"/>
              <a:t> Русские народные игрушки.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7560840" cy="4849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221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207</TotalTime>
  <Words>485</Words>
  <Application>Microsoft Office PowerPoint</Application>
  <PresentationFormat>Экран (4:3)</PresentationFormat>
  <Paragraphs>114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Углы</vt:lpstr>
      <vt:lpstr> Развитие и поддержка  народного и художественного промыслов, изделий и сувенирной продукции</vt:lpstr>
      <vt:lpstr>Цель проекта: </vt:lpstr>
      <vt:lpstr>Цель проекта: </vt:lpstr>
      <vt:lpstr>Цель проекта: </vt:lpstr>
      <vt:lpstr>Цель проекта: </vt:lpstr>
      <vt:lpstr>Задачи проекта: </vt:lpstr>
      <vt:lpstr>Задачи проекта: </vt:lpstr>
      <vt:lpstr>Задачи проекта: </vt:lpstr>
      <vt:lpstr>художественная роспись, Русские народные игрушки.</vt:lpstr>
      <vt:lpstr>Задачи проекта:</vt:lpstr>
      <vt:lpstr>Задачи проекта:  - создание современной конкурентной продукции народных художественных промыслов с использованием традиционных орнаментов, техники и способов их нанесения</vt:lpstr>
      <vt:lpstr>Практика на муниципальном уровне: </vt:lpstr>
      <vt:lpstr>Презентация PowerPoint</vt:lpstr>
      <vt:lpstr>Ярмарка мастеров</vt:lpstr>
      <vt:lpstr>Ярмарка мастеров</vt:lpstr>
      <vt:lpstr>Ярмарка рукоделия</vt:lpstr>
      <vt:lpstr>Ярмарка рукоделия, проведение мастер – классов на муниципальном уровне </vt:lpstr>
      <vt:lpstr>Ярмарка рукоделия, проведение мастер – классов на муниципальном уровне </vt:lpstr>
      <vt:lpstr>Ярмарка рукоделия, проведение мастер – классов на муниципальном уровне </vt:lpstr>
      <vt:lpstr>Ярмарка рукоделия, проведение мастер – классов на муниципальном уровне </vt:lpstr>
      <vt:lpstr>Ярмарка рукоделия, проведение мастер – классов на муниципальном уровне </vt:lpstr>
      <vt:lpstr>Ярмарка рукоделия, проведение мастер – классов на муниципальном уровне </vt:lpstr>
      <vt:lpstr>Ярмарка рукоделия, проведение мастер – классов на муниципальном уровне </vt:lpstr>
      <vt:lpstr>Ярмарка рукоделия, имбирные пряники, яблоки в глазури, пастила  (ручная работа)</vt:lpstr>
      <vt:lpstr>Сегментация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и поддержка  народного и художественного промыслов, изделий и сувенирной продукции</dc:title>
  <dc:creator>Michael Jackson</dc:creator>
  <cp:lastModifiedBy>Michael Jackson</cp:lastModifiedBy>
  <cp:revision>19</cp:revision>
  <dcterms:created xsi:type="dcterms:W3CDTF">2014-09-25T04:36:00Z</dcterms:created>
  <dcterms:modified xsi:type="dcterms:W3CDTF">2014-09-25T10:18:41Z</dcterms:modified>
</cp:coreProperties>
</file>